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256" r:id="rId2"/>
    <p:sldId id="257" r:id="rId3"/>
    <p:sldId id="258" r:id="rId4"/>
    <p:sldId id="259" r:id="rId5"/>
    <p:sldId id="265"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4" r:id="rId19"/>
    <p:sldId id="273" r:id="rId20"/>
    <p:sldId id="275" r:id="rId2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D9E5"/>
    <a:srgbClr val="618BC7"/>
    <a:srgbClr val="356897"/>
    <a:srgbClr val="005EBC"/>
    <a:srgbClr val="3C4155"/>
    <a:srgbClr val="DBA184"/>
    <a:srgbClr val="AD6976"/>
    <a:srgbClr val="67A2E0"/>
    <a:srgbClr val="BBCCDC"/>
    <a:srgbClr val="4C78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0" autoAdjust="0"/>
    <p:restoredTop sz="94660"/>
  </p:normalViewPr>
  <p:slideViewPr>
    <p:cSldViewPr snapToGrid="0">
      <p:cViewPr varScale="1">
        <p:scale>
          <a:sx n="69" d="100"/>
          <a:sy n="69" d="100"/>
        </p:scale>
        <p:origin x="4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0"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yyyy/m/d</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EBCE-41C0-A681-CEA435BE00BD}"/>
            </c:ext>
          </c:extLst>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yyyy/m/d</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EBCE-41C0-A681-CEA435BE00BD}"/>
            </c:ext>
          </c:extLst>
        </c:ser>
        <c:dLbls>
          <c:showLegendKey val="0"/>
          <c:showVal val="0"/>
          <c:showCatName val="0"/>
          <c:showSerName val="0"/>
          <c:showPercent val="0"/>
          <c:showBubbleSize val="0"/>
        </c:dLbls>
        <c:axId val="683667376"/>
        <c:axId val="683667936"/>
      </c:radarChart>
      <c:catAx>
        <c:axId val="683667376"/>
        <c:scaling>
          <c:orientation val="minMax"/>
        </c:scaling>
        <c:delete val="0"/>
        <c:axPos val="b"/>
        <c:numFmt formatCode="yyyy/m/d"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83667936"/>
        <c:crosses val="autoZero"/>
        <c:auto val="1"/>
        <c:lblAlgn val="ctr"/>
        <c:lblOffset val="100"/>
        <c:noMultiLvlLbl val="0"/>
      </c:catAx>
      <c:valAx>
        <c:axId val="68366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683667376"/>
        <c:crosses val="autoZero"/>
        <c:crossBetween val="between"/>
      </c:valAx>
      <c:spPr>
        <a:noFill/>
        <a:ln>
          <a:noFill/>
        </a:ln>
        <a:effectLst/>
      </c:spPr>
    </c:plotArea>
    <c:legend>
      <c:legendPos val="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2018/6/13</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403009581"/>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2018/6/13</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59876531"/>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127101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222290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066468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82872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291071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343374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737447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73662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111553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chart" Target="../charts/char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3.jpe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notesSlide" Target="../notesSlides/notesSlide3.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69135"/>
          <p:cNvPicPr>
            <a:picLocks noChangeAspect="1"/>
          </p:cNvPicPr>
          <p:nvPr/>
        </p:nvPicPr>
        <p:blipFill>
          <a:blip r:embed="rId3"/>
          <a:stretch>
            <a:fillRect/>
          </a:stretch>
        </p:blipFill>
        <p:spPr>
          <a:xfrm>
            <a:off x="-635" y="-4445"/>
            <a:ext cx="12202795" cy="6866890"/>
          </a:xfrm>
          <a:prstGeom prst="rect">
            <a:avLst/>
          </a:prstGeom>
        </p:spPr>
      </p:pic>
      <p:sp>
        <p:nvSpPr>
          <p:cNvPr id="10" name="矩形 9"/>
          <p:cNvSpPr/>
          <p:nvPr/>
        </p:nvSpPr>
        <p:spPr>
          <a:xfrm>
            <a:off x="1543685" y="1234440"/>
            <a:ext cx="9115425" cy="438912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11425" y="2179320"/>
            <a:ext cx="7179310" cy="225171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114675" y="2428875"/>
            <a:ext cx="5962015" cy="1754326"/>
          </a:xfrm>
          <a:prstGeom prst="rect">
            <a:avLst/>
          </a:prstGeom>
          <a:noFill/>
        </p:spPr>
        <p:txBody>
          <a:bodyPr wrap="square" rtlCol="0">
            <a:spAutoFit/>
          </a:bodyPr>
          <a:lstStyle/>
          <a:p>
            <a:pPr algn="ctr"/>
            <a:r>
              <a:rPr lang="zh-CN" altLang="en-US" sz="5400" b="1" spc="150" dirty="0">
                <a:solidFill>
                  <a:schemeClr val="bg1">
                    <a:lumMod val="95000"/>
                  </a:schemeClr>
                </a:solidFill>
                <a:latin typeface="微软雅黑" panose="020B0503020204020204" charset="-122"/>
                <a:ea typeface="微软雅黑" panose="020B0503020204020204" charset="-122"/>
              </a:rPr>
              <a:t>信息工程</a:t>
            </a:r>
            <a:r>
              <a:rPr lang="zh-CN" altLang="en-US" sz="5400" b="1" spc="150" dirty="0" smtClean="0">
                <a:solidFill>
                  <a:schemeClr val="bg1">
                    <a:lumMod val="95000"/>
                  </a:schemeClr>
                </a:solidFill>
                <a:latin typeface="微软雅黑" panose="020B0503020204020204" charset="-122"/>
                <a:ea typeface="微软雅黑" panose="020B0503020204020204" charset="-122"/>
              </a:rPr>
              <a:t>学院物联网工程</a:t>
            </a:r>
            <a:r>
              <a:rPr lang="zh-CN" altLang="en-US" sz="5400" b="1" spc="150" dirty="0" smtClean="0">
                <a:solidFill>
                  <a:schemeClr val="bg1">
                    <a:lumMod val="95000"/>
                  </a:schemeClr>
                </a:solidFill>
                <a:uFillTx/>
                <a:latin typeface="微软雅黑" panose="020B0503020204020204" charset="-122"/>
                <a:ea typeface="微软雅黑" panose="020B0503020204020204" charset="-122"/>
              </a:rPr>
              <a:t>毕业答辩</a:t>
            </a:r>
            <a:endParaRPr lang="zh-CN" altLang="en-US" sz="5400" b="1" spc="150" dirty="0">
              <a:solidFill>
                <a:schemeClr val="bg1">
                  <a:lumMod val="95000"/>
                </a:schemeClr>
              </a:solidFill>
              <a:uFillTx/>
              <a:latin typeface="微软雅黑" panose="020B0503020204020204" charset="-122"/>
              <a:ea typeface="微软雅黑" panose="020B0503020204020204" charset="-122"/>
            </a:endParaRPr>
          </a:p>
        </p:txBody>
      </p:sp>
      <p:sp>
        <p:nvSpPr>
          <p:cNvPr id="8" name="文本框 7"/>
          <p:cNvSpPr txBox="1"/>
          <p:nvPr/>
        </p:nvSpPr>
        <p:spPr>
          <a:xfrm>
            <a:off x="3694112" y="4681140"/>
            <a:ext cx="4803140" cy="369332"/>
          </a:xfrm>
          <a:prstGeom prst="rect">
            <a:avLst/>
          </a:prstGeom>
          <a:solidFill>
            <a:srgbClr val="618BC7"/>
          </a:solidFill>
        </p:spPr>
        <p:txBody>
          <a:bodyPr wrap="square" rtlCol="0">
            <a:spAutoFit/>
          </a:bodyPr>
          <a:lstStyle/>
          <a:p>
            <a:pPr algn="ctr"/>
            <a:r>
              <a:rPr lang="zh-CN" altLang="en-US" b="1" dirty="0" smtClean="0">
                <a:solidFill>
                  <a:schemeClr val="bg1">
                    <a:lumMod val="95000"/>
                  </a:schemeClr>
                </a:solidFill>
                <a:latin typeface="微软雅黑" panose="020B0503020204020204" charset="-122"/>
                <a:ea typeface="微软雅黑" panose="020B0503020204020204" charset="-122"/>
              </a:rPr>
              <a:t>基于单片机的心率测量仪的设计与实现</a:t>
            </a:r>
            <a:endParaRPr lang="zh-CN" altLang="en-US" b="1" dirty="0">
              <a:solidFill>
                <a:schemeClr val="bg1">
                  <a:lumMod val="95000"/>
                </a:schemeClr>
              </a:solidFill>
              <a:latin typeface="微软雅黑" panose="020B0503020204020204" charset="-122"/>
              <a:ea typeface="微软雅黑" panose="020B0503020204020204" charset="-122"/>
            </a:endParaRPr>
          </a:p>
        </p:txBody>
      </p:sp>
      <p:sp>
        <p:nvSpPr>
          <p:cNvPr id="9" name="文本框 8"/>
          <p:cNvSpPr txBox="1"/>
          <p:nvPr/>
        </p:nvSpPr>
        <p:spPr>
          <a:xfrm>
            <a:off x="9310254" y="5938982"/>
            <a:ext cx="2468187" cy="523220"/>
          </a:xfrm>
          <a:prstGeom prst="rect">
            <a:avLst/>
          </a:prstGeom>
          <a:noFill/>
        </p:spPr>
        <p:txBody>
          <a:bodyPr wrap="square" rtlCol="0">
            <a:spAutoFit/>
          </a:bodyPr>
          <a:lstStyle/>
          <a:p>
            <a:pPr algn="ctr"/>
            <a:r>
              <a:rPr lang="zh-CN" altLang="en-US" sz="1400" b="1" spc="50" dirty="0">
                <a:solidFill>
                  <a:schemeClr val="bg1">
                    <a:lumMod val="95000"/>
                  </a:schemeClr>
                </a:solidFill>
                <a:uFillTx/>
                <a:latin typeface="微软雅黑" panose="020B0503020204020204" charset="-122"/>
                <a:ea typeface="微软雅黑" panose="020B0503020204020204" charset="-122"/>
                <a:sym typeface="+mn-ea"/>
              </a:rPr>
              <a:t>答辩人</a:t>
            </a:r>
            <a:r>
              <a:rPr lang="zh-CN" altLang="en-US" sz="1400" b="1" spc="50" dirty="0" smtClean="0">
                <a:solidFill>
                  <a:schemeClr val="bg1">
                    <a:lumMod val="95000"/>
                  </a:schemeClr>
                </a:solidFill>
                <a:uFillTx/>
                <a:latin typeface="微软雅黑" panose="020B0503020204020204" charset="-122"/>
                <a:ea typeface="微软雅黑" panose="020B0503020204020204" charset="-122"/>
                <a:sym typeface="+mn-ea"/>
              </a:rPr>
              <a:t>：</a:t>
            </a:r>
            <a:r>
              <a:rPr lang="zh-CN" altLang="en-US" sz="1400" b="1" spc="50" dirty="0">
                <a:solidFill>
                  <a:schemeClr val="bg1">
                    <a:lumMod val="95000"/>
                  </a:schemeClr>
                </a:solidFill>
                <a:latin typeface="微软雅黑" panose="020B0503020204020204" charset="-122"/>
                <a:ea typeface="微软雅黑" panose="020B0503020204020204" charset="-122"/>
                <a:sym typeface="+mn-ea"/>
              </a:rPr>
              <a:t>赵琳皓</a:t>
            </a:r>
            <a:r>
              <a:rPr lang="zh-CN" altLang="en-US" sz="1400" b="1" spc="50" dirty="0" smtClean="0">
                <a:solidFill>
                  <a:schemeClr val="bg1">
                    <a:lumMod val="95000"/>
                  </a:schemeClr>
                </a:solidFill>
                <a:uFillTx/>
                <a:latin typeface="微软雅黑" panose="020B0503020204020204" charset="-122"/>
                <a:ea typeface="微软雅黑" panose="020B0503020204020204" charset="-122"/>
                <a:sym typeface="+mn-ea"/>
              </a:rPr>
              <a:t>    </a:t>
            </a:r>
            <a:endParaRPr lang="zh-CN" altLang="en-US" sz="1400" b="1" spc="50" dirty="0">
              <a:solidFill>
                <a:schemeClr val="bg1">
                  <a:lumMod val="95000"/>
                </a:schemeClr>
              </a:solidFill>
              <a:uFillTx/>
              <a:latin typeface="微软雅黑" panose="020B0503020204020204" charset="-122"/>
              <a:ea typeface="微软雅黑" panose="020B0503020204020204" charset="-122"/>
              <a:sym typeface="+mn-ea"/>
            </a:endParaRPr>
          </a:p>
          <a:p>
            <a:pPr algn="ctr"/>
            <a:r>
              <a:rPr lang="zh-CN" altLang="en-US" sz="1400" b="1" spc="50" dirty="0">
                <a:solidFill>
                  <a:schemeClr val="bg1">
                    <a:lumMod val="95000"/>
                  </a:schemeClr>
                </a:solidFill>
                <a:uFillTx/>
                <a:latin typeface="微软雅黑" panose="020B0503020204020204" charset="-122"/>
                <a:ea typeface="微软雅黑" panose="020B0503020204020204" charset="-122"/>
                <a:sym typeface="+mn-ea"/>
              </a:rPr>
              <a:t>导师</a:t>
            </a:r>
            <a:r>
              <a:rPr lang="zh-CN" altLang="en-US" sz="1400" b="1" spc="50" dirty="0" smtClean="0">
                <a:solidFill>
                  <a:schemeClr val="bg1">
                    <a:lumMod val="95000"/>
                  </a:schemeClr>
                </a:solidFill>
                <a:uFillTx/>
                <a:latin typeface="微软雅黑" panose="020B0503020204020204" charset="-122"/>
                <a:ea typeface="微软雅黑" panose="020B0503020204020204" charset="-122"/>
                <a:sym typeface="+mn-ea"/>
              </a:rPr>
              <a:t>：</a:t>
            </a:r>
            <a:r>
              <a:rPr lang="zh-CN" altLang="en-US" sz="1400" b="1" spc="50" dirty="0">
                <a:solidFill>
                  <a:schemeClr val="bg1">
                    <a:lumMod val="95000"/>
                  </a:schemeClr>
                </a:solidFill>
                <a:latin typeface="微软雅黑" panose="020B0503020204020204" charset="-122"/>
                <a:ea typeface="微软雅黑" panose="020B0503020204020204" charset="-122"/>
                <a:sym typeface="+mn-ea"/>
              </a:rPr>
              <a:t>赵建光</a:t>
            </a:r>
            <a:endParaRPr lang="zh-CN" altLang="en-US" sz="1400" b="1" spc="50" dirty="0">
              <a:solidFill>
                <a:schemeClr val="bg1">
                  <a:lumMod val="95000"/>
                </a:schemeClr>
              </a:solidFill>
              <a:uFillTx/>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089948"/>
          <p:cNvPicPr>
            <a:picLocks noChangeAspect="1"/>
          </p:cNvPicPr>
          <p:nvPr/>
        </p:nvPicPr>
        <p:blipFill>
          <a:blip r:embed="rId3"/>
          <a:stretch>
            <a:fillRect/>
          </a:stretch>
        </p:blipFill>
        <p:spPr>
          <a:xfrm>
            <a:off x="5080" y="11430"/>
            <a:ext cx="12184380" cy="6895465"/>
          </a:xfrm>
          <a:prstGeom prst="rect">
            <a:avLst/>
          </a:prstGeom>
        </p:spPr>
      </p:pic>
      <p:sp>
        <p:nvSpPr>
          <p:cNvPr id="3" name="矩形 2"/>
          <p:cNvSpPr/>
          <p:nvPr/>
        </p:nvSpPr>
        <p:spPr>
          <a:xfrm>
            <a:off x="2991485" y="1616710"/>
            <a:ext cx="8332470" cy="4060825"/>
          </a:xfrm>
          <a:prstGeom prst="rect">
            <a:avLst/>
          </a:prstGeom>
          <a:noFill/>
          <a:ln w="19050">
            <a:solidFill>
              <a:schemeClr val="bg1">
                <a:alpha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53928" y="11430"/>
            <a:ext cx="2862322" cy="6845300"/>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tx1">
                    <a:lumMod val="85000"/>
                    <a:lumOff val="15000"/>
                  </a:schemeClr>
                </a:solidFill>
                <a:latin typeface="微软雅黑" panose="020B0503020204020204" charset="-122"/>
                <a:ea typeface="微软雅黑" panose="020B0503020204020204" charset="-122"/>
                <a:sym typeface="+mn-ea"/>
              </a:rPr>
              <a:t> 03 </a:t>
            </a:r>
            <a:r>
              <a:rPr lang="zh-CN" altLang="en-US" sz="3600" b="1" spc="150" dirty="0">
                <a:solidFill>
                  <a:schemeClr val="tx1">
                    <a:lumMod val="65000"/>
                    <a:lumOff val="35000"/>
                  </a:schemeClr>
                </a:solidFill>
                <a:latin typeface="微软雅黑" panose="020B0503020204020204" charset="-122"/>
                <a:ea typeface="微软雅黑" panose="020B0503020204020204" charset="-122"/>
                <a:sym typeface="+mn-ea"/>
              </a:rPr>
              <a:t>软件介绍</a:t>
            </a:r>
            <a:endPar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endParaRPr>
          </a:p>
          <a:p>
            <a:pPr algn="l">
              <a:defRPr/>
            </a:pP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  </a:t>
            </a:r>
            <a:r>
              <a:rPr lang="en-US" altLang="zh-CN" sz="3600" b="1" spc="150" dirty="0" smtClean="0">
                <a:solidFill>
                  <a:schemeClr val="tx1">
                    <a:lumMod val="65000"/>
                    <a:lumOff val="35000"/>
                  </a:schemeClr>
                </a:solidFill>
                <a:latin typeface="微软雅黑" panose="020B0503020204020204" charset="-122"/>
                <a:ea typeface="微软雅黑" panose="020B0503020204020204" charset="-122"/>
                <a:sym typeface="+mn-ea"/>
              </a:rPr>
              <a:t>The introduction of</a:t>
            </a:r>
          </a:p>
          <a:p>
            <a:pPr algn="l">
              <a:defRPr/>
            </a:pPr>
            <a:r>
              <a:rPr lang="en-US" altLang="zh-CN" sz="3600" b="1" spc="150" dirty="0">
                <a:solidFill>
                  <a:schemeClr val="tx1">
                    <a:lumMod val="65000"/>
                    <a:lumOff val="35000"/>
                  </a:schemeClr>
                </a:solidFill>
                <a:uFillTx/>
                <a:latin typeface="微软雅黑" panose="020B0503020204020204" charset="-122"/>
                <a:ea typeface="微软雅黑" panose="020B0503020204020204" charset="-122"/>
                <a:sym typeface="+mn-ea"/>
              </a:rPr>
              <a:t> </a:t>
            </a:r>
            <a:r>
              <a:rPr lang="en-US" altLang="zh-CN" sz="3600" b="1" spc="150" dirty="0" smtClean="0">
                <a:solidFill>
                  <a:schemeClr val="tx1">
                    <a:lumMod val="65000"/>
                    <a:lumOff val="35000"/>
                  </a:schemeClr>
                </a:solidFill>
                <a:uFillTx/>
                <a:latin typeface="微软雅黑" panose="020B0503020204020204" charset="-122"/>
                <a:ea typeface="微软雅黑" panose="020B0503020204020204" charset="-122"/>
                <a:sym typeface="+mn-ea"/>
              </a:rPr>
              <a:t>  software </a:t>
            </a:r>
            <a:endPar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endParaRPr>
          </a:p>
          <a:p>
            <a:pPr algn="l">
              <a:defRPr/>
            </a:pPr>
            <a:r>
              <a:rPr lang="zh-CN" altLang="en-US" sz="3600" b="1" dirty="0">
                <a:solidFill>
                  <a:schemeClr val="tx1">
                    <a:lumMod val="65000"/>
                    <a:lumOff val="35000"/>
                  </a:schemeClr>
                </a:solidFill>
                <a:latin typeface="微软雅黑" panose="020B0503020204020204" charset="-122"/>
                <a:ea typeface="微软雅黑" panose="020B0503020204020204" charset="-122"/>
                <a:sym typeface="+mn-ea"/>
              </a:rPr>
              <a:t> </a:t>
            </a:r>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KSO_Shape"/>
          <p:cNvSpPr/>
          <p:nvPr/>
        </p:nvSpPr>
        <p:spPr>
          <a:xfrm>
            <a:off x="4330700" y="1155065"/>
            <a:ext cx="661035" cy="708660"/>
          </a:xfrm>
          <a:custGeom>
            <a:avLst/>
            <a:gdLst>
              <a:gd name="connsiteX0" fmla="*/ 788546 w 4295694"/>
              <a:gd name="connsiteY0" fmla="*/ 3262602 h 4602950"/>
              <a:gd name="connsiteX1" fmla="*/ 722065 w 4295694"/>
              <a:gd name="connsiteY1" fmla="*/ 3276024 h 4602950"/>
              <a:gd name="connsiteX2" fmla="*/ 703443 w 4295694"/>
              <a:gd name="connsiteY2" fmla="*/ 3286707 h 4602950"/>
              <a:gd name="connsiteX3" fmla="*/ 667154 w 4295694"/>
              <a:gd name="connsiteY3" fmla="*/ 3311174 h 4602950"/>
              <a:gd name="connsiteX4" fmla="*/ 650940 w 4295694"/>
              <a:gd name="connsiteY4" fmla="*/ 3329902 h 4602950"/>
              <a:gd name="connsiteX5" fmla="*/ 628475 w 4295694"/>
              <a:gd name="connsiteY5" fmla="*/ 3363222 h 4602950"/>
              <a:gd name="connsiteX6" fmla="*/ 611251 w 4295694"/>
              <a:gd name="connsiteY6" fmla="*/ 3407093 h 4602950"/>
              <a:gd name="connsiteX7" fmla="*/ 611248 w 4295694"/>
              <a:gd name="connsiteY7" fmla="*/ 3407104 h 4602950"/>
              <a:gd name="connsiteX8" fmla="*/ 607571 w 4295694"/>
              <a:gd name="connsiteY8" fmla="*/ 3443577 h 4602950"/>
              <a:gd name="connsiteX9" fmla="*/ 788546 w 4295694"/>
              <a:gd name="connsiteY9" fmla="*/ 3624552 h 4602950"/>
              <a:gd name="connsiteX10" fmla="*/ 969521 w 4295694"/>
              <a:gd name="connsiteY10" fmla="*/ 3443577 h 4602950"/>
              <a:gd name="connsiteX11" fmla="*/ 965845 w 4295694"/>
              <a:gd name="connsiteY11" fmla="*/ 3407104 h 4602950"/>
              <a:gd name="connsiteX12" fmla="*/ 962750 w 4295694"/>
              <a:gd name="connsiteY12" fmla="*/ 3397135 h 4602950"/>
              <a:gd name="connsiteX13" fmla="*/ 962749 w 4295694"/>
              <a:gd name="connsiteY13" fmla="*/ 3397136 h 4602950"/>
              <a:gd name="connsiteX14" fmla="*/ 955298 w 4295694"/>
              <a:gd name="connsiteY14" fmla="*/ 3373133 h 4602950"/>
              <a:gd name="connsiteX15" fmla="*/ 955291 w 4295694"/>
              <a:gd name="connsiteY15" fmla="*/ 3373121 h 4602950"/>
              <a:gd name="connsiteX16" fmla="*/ 920412 w 4295694"/>
              <a:gd name="connsiteY16" fmla="*/ 3321388 h 4602950"/>
              <a:gd name="connsiteX17" fmla="*/ 906965 w 4295694"/>
              <a:gd name="connsiteY17" fmla="*/ 3309169 h 4602950"/>
              <a:gd name="connsiteX18" fmla="*/ 868849 w 4295694"/>
              <a:gd name="connsiteY18" fmla="*/ 3283471 h 4602950"/>
              <a:gd name="connsiteX19" fmla="*/ 852148 w 4295694"/>
              <a:gd name="connsiteY19" fmla="*/ 3275443 h 4602950"/>
              <a:gd name="connsiteX20" fmla="*/ 3704648 w 4295694"/>
              <a:gd name="connsiteY20" fmla="*/ 908397 h 4602950"/>
              <a:gd name="connsiteX21" fmla="*/ 2413156 w 4295694"/>
              <a:gd name="connsiteY21" fmla="*/ 1136122 h 4602950"/>
              <a:gd name="connsiteX22" fmla="*/ 3048940 w 4295694"/>
              <a:gd name="connsiteY22" fmla="*/ 2044116 h 4602950"/>
              <a:gd name="connsiteX23" fmla="*/ 1220089 w 4295694"/>
              <a:gd name="connsiteY23" fmla="*/ 619236 h 4602950"/>
              <a:gd name="connsiteX24" fmla="*/ 1204000 w 4295694"/>
              <a:gd name="connsiteY24" fmla="*/ 653307 h 4602950"/>
              <a:gd name="connsiteX25" fmla="*/ 1404665 w 4295694"/>
              <a:gd name="connsiteY25" fmla="*/ 2518863 h 4602950"/>
              <a:gd name="connsiteX26" fmla="*/ 3089083 w 4295694"/>
              <a:gd name="connsiteY26" fmla="*/ 3345485 h 4602950"/>
              <a:gd name="connsiteX27" fmla="*/ 3126598 w 4295694"/>
              <a:gd name="connsiteY27" fmla="*/ 3342019 h 4602950"/>
              <a:gd name="connsiteX28" fmla="*/ 3126489 w 4295694"/>
              <a:gd name="connsiteY28" fmla="*/ 3342009 h 4602950"/>
              <a:gd name="connsiteX29" fmla="*/ 1575619 w 4295694"/>
              <a:gd name="connsiteY29" fmla="*/ 2399160 h 4602950"/>
              <a:gd name="connsiteX30" fmla="*/ 1220060 w 4295694"/>
              <a:gd name="connsiteY30" fmla="*/ 619347 h 4602950"/>
              <a:gd name="connsiteX31" fmla="*/ 1617635 w 4295694"/>
              <a:gd name="connsiteY31" fmla="*/ 0 h 4602950"/>
              <a:gd name="connsiteX32" fmla="*/ 2292594 w 4295694"/>
              <a:gd name="connsiteY32" fmla="*/ 963942 h 4602950"/>
              <a:gd name="connsiteX33" fmla="*/ 3658628 w 4295694"/>
              <a:gd name="connsiteY33" fmla="*/ 723073 h 4602950"/>
              <a:gd name="connsiteX34" fmla="*/ 3663439 w 4295694"/>
              <a:gd name="connsiteY34" fmla="*/ 662289 h 4602950"/>
              <a:gd name="connsiteX35" fmla="*/ 3794430 w 4295694"/>
              <a:gd name="connsiteY35" fmla="*/ 456674 h 4602950"/>
              <a:gd name="connsiteX36" fmla="*/ 4238061 w 4295694"/>
              <a:gd name="connsiteY36" fmla="*/ 534898 h 4602950"/>
              <a:gd name="connsiteX37" fmla="*/ 4159837 w 4295694"/>
              <a:gd name="connsiteY37" fmla="*/ 978529 h 4602950"/>
              <a:gd name="connsiteX38" fmla="*/ 3921820 w 4295694"/>
              <a:gd name="connsiteY38" fmla="*/ 1031296 h 4602950"/>
              <a:gd name="connsiteX39" fmla="*/ 3863056 w 4295694"/>
              <a:gd name="connsiteY39" fmla="*/ 1015027 h 4602950"/>
              <a:gd name="connsiteX40" fmla="*/ 3169503 w 4295694"/>
              <a:gd name="connsiteY40" fmla="*/ 2216297 h 4602950"/>
              <a:gd name="connsiteX41" fmla="*/ 3844461 w 4295694"/>
              <a:gd name="connsiteY41" fmla="*/ 3180237 h 4602950"/>
              <a:gd name="connsiteX42" fmla="*/ 3708278 w 4295694"/>
              <a:gd name="connsiteY42" fmla="*/ 3265695 h 4602950"/>
              <a:gd name="connsiteX43" fmla="*/ 1410024 w 4295694"/>
              <a:gd name="connsiteY43" fmla="*/ 2964151 h 4602950"/>
              <a:gd name="connsiteX44" fmla="*/ 1376409 w 4295694"/>
              <a:gd name="connsiteY44" fmla="*/ 2928277 h 4602950"/>
              <a:gd name="connsiteX45" fmla="*/ 1156105 w 4295694"/>
              <a:gd name="connsiteY45" fmla="*/ 3177978 h 4602950"/>
              <a:gd name="connsiteX46" fmla="*/ 1202745 w 4295694"/>
              <a:gd name="connsiteY46" fmla="*/ 3230084 h 4602950"/>
              <a:gd name="connsiteX47" fmla="*/ 1236231 w 4295694"/>
              <a:gd name="connsiteY47" fmla="*/ 3297943 h 4602950"/>
              <a:gd name="connsiteX48" fmla="*/ 1246620 w 4295694"/>
              <a:gd name="connsiteY48" fmla="*/ 3361214 h 4602950"/>
              <a:gd name="connsiteX49" fmla="*/ 1138418 w 4295694"/>
              <a:gd name="connsiteY49" fmla="*/ 3948390 h 4602950"/>
              <a:gd name="connsiteX50" fmla="*/ 1183839 w 4295694"/>
              <a:gd name="connsiteY50" fmla="*/ 3969580 h 4602950"/>
              <a:gd name="connsiteX51" fmla="*/ 1566559 w 4295694"/>
              <a:gd name="connsiteY51" fmla="*/ 4498463 h 4602950"/>
              <a:gd name="connsiteX52" fmla="*/ 1577092 w 4295694"/>
              <a:gd name="connsiteY52" fmla="*/ 4602950 h 4602950"/>
              <a:gd name="connsiteX53" fmla="*/ 0 w 4295694"/>
              <a:gd name="connsiteY53" fmla="*/ 4602950 h 4602950"/>
              <a:gd name="connsiteX54" fmla="*/ 10534 w 4295694"/>
              <a:gd name="connsiteY54" fmla="*/ 4498463 h 4602950"/>
              <a:gd name="connsiteX55" fmla="*/ 393255 w 4295694"/>
              <a:gd name="connsiteY55" fmla="*/ 3969580 h 4602950"/>
              <a:gd name="connsiteX56" fmla="*/ 438675 w 4295694"/>
              <a:gd name="connsiteY56" fmla="*/ 3948390 h 4602950"/>
              <a:gd name="connsiteX57" fmla="*/ 330473 w 4295694"/>
              <a:gd name="connsiteY57" fmla="*/ 3361214 h 4602950"/>
              <a:gd name="connsiteX58" fmla="*/ 340862 w 4295694"/>
              <a:gd name="connsiteY58" fmla="*/ 3297943 h 4602950"/>
              <a:gd name="connsiteX59" fmla="*/ 374348 w 4295694"/>
              <a:gd name="connsiteY59" fmla="*/ 3230084 h 4602950"/>
              <a:gd name="connsiteX60" fmla="*/ 400339 w 4295694"/>
              <a:gd name="connsiteY60" fmla="*/ 3201047 h 4602950"/>
              <a:gd name="connsiteX61" fmla="*/ 322880 w 4295694"/>
              <a:gd name="connsiteY61" fmla="*/ 3110756 h 4602950"/>
              <a:gd name="connsiteX62" fmla="*/ 353773 w 4295694"/>
              <a:gd name="connsiteY62" fmla="*/ 2837154 h 4602950"/>
              <a:gd name="connsiteX63" fmla="*/ 405273 w 4295694"/>
              <a:gd name="connsiteY63" fmla="*/ 2780511 h 4602950"/>
              <a:gd name="connsiteX64" fmla="*/ 1005359 w 4295694"/>
              <a:gd name="connsiteY64" fmla="*/ 2395676 h 4602950"/>
              <a:gd name="connsiteX65" fmla="*/ 988063 w 4295694"/>
              <a:gd name="connsiteY65" fmla="*/ 2361529 h 4602950"/>
              <a:gd name="connsiteX66" fmla="*/ 1490754 w 4295694"/>
              <a:gd name="connsiteY66" fmla="*/ 98742 h 46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295694" h="4602950">
                <a:moveTo>
                  <a:pt x="788546" y="3262602"/>
                </a:moveTo>
                <a:lnTo>
                  <a:pt x="722065" y="3276024"/>
                </a:lnTo>
                <a:lnTo>
                  <a:pt x="703443" y="3286707"/>
                </a:lnTo>
                <a:lnTo>
                  <a:pt x="667154" y="3311174"/>
                </a:lnTo>
                <a:lnTo>
                  <a:pt x="650940" y="3329902"/>
                </a:lnTo>
                <a:lnTo>
                  <a:pt x="628475" y="3363222"/>
                </a:lnTo>
                <a:lnTo>
                  <a:pt x="611251" y="3407093"/>
                </a:lnTo>
                <a:lnTo>
                  <a:pt x="611248" y="3407104"/>
                </a:lnTo>
                <a:cubicBezTo>
                  <a:pt x="608837" y="3418885"/>
                  <a:pt x="607571" y="3431083"/>
                  <a:pt x="607571" y="3443577"/>
                </a:cubicBezTo>
                <a:cubicBezTo>
                  <a:pt x="607571" y="3543527"/>
                  <a:pt x="688596" y="3624552"/>
                  <a:pt x="788546" y="3624552"/>
                </a:cubicBezTo>
                <a:cubicBezTo>
                  <a:pt x="888496" y="3624552"/>
                  <a:pt x="969521" y="3543527"/>
                  <a:pt x="969521" y="3443577"/>
                </a:cubicBezTo>
                <a:cubicBezTo>
                  <a:pt x="969521" y="3431083"/>
                  <a:pt x="968255" y="3418885"/>
                  <a:pt x="965845" y="3407104"/>
                </a:cubicBezTo>
                <a:lnTo>
                  <a:pt x="962750" y="3397135"/>
                </a:lnTo>
                <a:lnTo>
                  <a:pt x="962749" y="3397136"/>
                </a:lnTo>
                <a:lnTo>
                  <a:pt x="955298" y="3373133"/>
                </a:lnTo>
                <a:lnTo>
                  <a:pt x="955291" y="3373121"/>
                </a:lnTo>
                <a:lnTo>
                  <a:pt x="920412" y="3321388"/>
                </a:lnTo>
                <a:lnTo>
                  <a:pt x="906965" y="3309169"/>
                </a:lnTo>
                <a:lnTo>
                  <a:pt x="868849" y="3283471"/>
                </a:lnTo>
                <a:lnTo>
                  <a:pt x="852148" y="3275443"/>
                </a:lnTo>
                <a:close/>
                <a:moveTo>
                  <a:pt x="3704648" y="908397"/>
                </a:moveTo>
                <a:lnTo>
                  <a:pt x="2413156" y="1136122"/>
                </a:lnTo>
                <a:lnTo>
                  <a:pt x="3048940" y="2044116"/>
                </a:lnTo>
                <a:close/>
                <a:moveTo>
                  <a:pt x="1220089" y="619236"/>
                </a:moveTo>
                <a:lnTo>
                  <a:pt x="1204000" y="653307"/>
                </a:lnTo>
                <a:cubicBezTo>
                  <a:pt x="955662" y="1247544"/>
                  <a:pt x="1007937" y="1952277"/>
                  <a:pt x="1404665" y="2518863"/>
                </a:cubicBezTo>
                <a:cubicBezTo>
                  <a:pt x="1801394" y="3085450"/>
                  <a:pt x="2445746" y="3375605"/>
                  <a:pt x="3089083" y="3345485"/>
                </a:cubicBezTo>
                <a:lnTo>
                  <a:pt x="3126598" y="3342019"/>
                </a:lnTo>
                <a:lnTo>
                  <a:pt x="3126489" y="3342009"/>
                </a:lnTo>
                <a:cubicBezTo>
                  <a:pt x="2522425" y="3261313"/>
                  <a:pt x="1952730" y="2937731"/>
                  <a:pt x="1575619" y="2399160"/>
                </a:cubicBezTo>
                <a:cubicBezTo>
                  <a:pt x="1198508" y="1860590"/>
                  <a:pt x="1089288" y="1214580"/>
                  <a:pt x="1220060" y="619347"/>
                </a:cubicBezTo>
                <a:close/>
                <a:moveTo>
                  <a:pt x="1617635" y="0"/>
                </a:moveTo>
                <a:lnTo>
                  <a:pt x="2292594" y="963942"/>
                </a:lnTo>
                <a:lnTo>
                  <a:pt x="3658628" y="723073"/>
                </a:lnTo>
                <a:lnTo>
                  <a:pt x="3663439" y="662289"/>
                </a:lnTo>
                <a:cubicBezTo>
                  <a:pt x="3677595" y="582007"/>
                  <a:pt x="3722377" y="507126"/>
                  <a:pt x="3794430" y="456674"/>
                </a:cubicBezTo>
                <a:cubicBezTo>
                  <a:pt x="3938536" y="355769"/>
                  <a:pt x="4137157" y="390792"/>
                  <a:pt x="4238061" y="534898"/>
                </a:cubicBezTo>
                <a:cubicBezTo>
                  <a:pt x="4338965" y="679004"/>
                  <a:pt x="4303943" y="877625"/>
                  <a:pt x="4159837" y="978529"/>
                </a:cubicBezTo>
                <a:cubicBezTo>
                  <a:pt x="4087784" y="1028981"/>
                  <a:pt x="4002102" y="1045452"/>
                  <a:pt x="3921820" y="1031296"/>
                </a:cubicBezTo>
                <a:lnTo>
                  <a:pt x="3863056" y="1015027"/>
                </a:lnTo>
                <a:lnTo>
                  <a:pt x="3169503" y="2216297"/>
                </a:lnTo>
                <a:lnTo>
                  <a:pt x="3844461" y="3180237"/>
                </a:lnTo>
                <a:lnTo>
                  <a:pt x="3708278" y="3265695"/>
                </a:lnTo>
                <a:cubicBezTo>
                  <a:pt x="2956045" y="3686124"/>
                  <a:pt x="2019093" y="3555481"/>
                  <a:pt x="1410024" y="2964151"/>
                </a:cubicBezTo>
                <a:lnTo>
                  <a:pt x="1376409" y="2928277"/>
                </a:lnTo>
                <a:lnTo>
                  <a:pt x="1156105" y="3177978"/>
                </a:lnTo>
                <a:lnTo>
                  <a:pt x="1202745" y="3230084"/>
                </a:lnTo>
                <a:cubicBezTo>
                  <a:pt x="1216415" y="3250449"/>
                  <a:pt x="1227745" y="3273276"/>
                  <a:pt x="1236231" y="3297943"/>
                </a:cubicBezTo>
                <a:lnTo>
                  <a:pt x="1246620" y="3361214"/>
                </a:lnTo>
                <a:lnTo>
                  <a:pt x="1138418" y="3948390"/>
                </a:lnTo>
                <a:lnTo>
                  <a:pt x="1183839" y="3969580"/>
                </a:lnTo>
                <a:cubicBezTo>
                  <a:pt x="1377847" y="4081138"/>
                  <a:pt x="1520277" y="4272289"/>
                  <a:pt x="1566559" y="4498463"/>
                </a:cubicBezTo>
                <a:lnTo>
                  <a:pt x="1577092" y="4602950"/>
                </a:lnTo>
                <a:lnTo>
                  <a:pt x="0" y="4602950"/>
                </a:lnTo>
                <a:lnTo>
                  <a:pt x="10534" y="4498463"/>
                </a:lnTo>
                <a:cubicBezTo>
                  <a:pt x="56816" y="4272289"/>
                  <a:pt x="199246" y="4081138"/>
                  <a:pt x="393255" y="3969580"/>
                </a:cubicBezTo>
                <a:lnTo>
                  <a:pt x="438675" y="3948390"/>
                </a:lnTo>
                <a:lnTo>
                  <a:pt x="330473" y="3361214"/>
                </a:lnTo>
                <a:lnTo>
                  <a:pt x="340862" y="3297943"/>
                </a:lnTo>
                <a:cubicBezTo>
                  <a:pt x="349348" y="3273276"/>
                  <a:pt x="360679" y="3250449"/>
                  <a:pt x="374348" y="3230084"/>
                </a:cubicBezTo>
                <a:lnTo>
                  <a:pt x="400339" y="3201047"/>
                </a:lnTo>
                <a:lnTo>
                  <a:pt x="322880" y="3110756"/>
                </a:lnTo>
                <a:cubicBezTo>
                  <a:pt x="267986" y="3046768"/>
                  <a:pt x="283977" y="2937741"/>
                  <a:pt x="353773" y="2837154"/>
                </a:cubicBezTo>
                <a:lnTo>
                  <a:pt x="405273" y="2780511"/>
                </a:lnTo>
                <a:lnTo>
                  <a:pt x="1005359" y="2395676"/>
                </a:lnTo>
                <a:lnTo>
                  <a:pt x="988063" y="2361529"/>
                </a:lnTo>
                <a:cubicBezTo>
                  <a:pt x="640709" y="1586944"/>
                  <a:pt x="838400" y="661814"/>
                  <a:pt x="1490754" y="98742"/>
                </a:cubicBezTo>
                <a:close/>
              </a:path>
            </a:pathLst>
          </a:custGeom>
          <a:gradFill>
            <a:gsLst>
              <a:gs pos="0">
                <a:srgbClr val="987691"/>
              </a:gs>
              <a:gs pos="100000">
                <a:srgbClr val="4A4232"/>
              </a:gs>
            </a:gsLst>
            <a:lin ang="0" scaled="0"/>
          </a:gradFill>
          <a:ln>
            <a:noFill/>
          </a:ln>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5" name="KSO_Shape"/>
          <p:cNvSpPr/>
          <p:nvPr/>
        </p:nvSpPr>
        <p:spPr>
          <a:xfrm>
            <a:off x="4438015" y="3091815"/>
            <a:ext cx="396875" cy="690880"/>
          </a:xfrm>
          <a:custGeom>
            <a:avLst/>
            <a:gdLst>
              <a:gd name="connsiteX0" fmla="*/ 703180 w 3238500"/>
              <a:gd name="connsiteY0" fmla="*/ 4435548 h 5638341"/>
              <a:gd name="connsiteX1" fmla="*/ 2535317 w 3238500"/>
              <a:gd name="connsiteY1" fmla="*/ 4435548 h 5638341"/>
              <a:gd name="connsiteX2" fmla="*/ 2535317 w 3238500"/>
              <a:gd name="connsiteY2" fmla="*/ 4838393 h 5638341"/>
              <a:gd name="connsiteX3" fmla="*/ 703180 w 3238500"/>
              <a:gd name="connsiteY3" fmla="*/ 4838393 h 5638341"/>
              <a:gd name="connsiteX4" fmla="*/ 703181 w 3238500"/>
              <a:gd name="connsiteY4" fmla="*/ 3675025 h 5638341"/>
              <a:gd name="connsiteX5" fmla="*/ 2535318 w 3238500"/>
              <a:gd name="connsiteY5" fmla="*/ 3675025 h 5638341"/>
              <a:gd name="connsiteX6" fmla="*/ 2535318 w 3238500"/>
              <a:gd name="connsiteY6" fmla="*/ 4077870 h 5638341"/>
              <a:gd name="connsiteX7" fmla="*/ 703181 w 3238500"/>
              <a:gd name="connsiteY7" fmla="*/ 4077870 h 5638341"/>
              <a:gd name="connsiteX8" fmla="*/ 703181 w 3238500"/>
              <a:gd name="connsiteY8" fmla="*/ 2914502 h 5638341"/>
              <a:gd name="connsiteX9" fmla="*/ 2535318 w 3238500"/>
              <a:gd name="connsiteY9" fmla="*/ 2914502 h 5638341"/>
              <a:gd name="connsiteX10" fmla="*/ 2535318 w 3238500"/>
              <a:gd name="connsiteY10" fmla="*/ 3317347 h 5638341"/>
              <a:gd name="connsiteX11" fmla="*/ 703181 w 3238500"/>
              <a:gd name="connsiteY11" fmla="*/ 3317347 h 5638341"/>
              <a:gd name="connsiteX12" fmla="*/ 703181 w 3238500"/>
              <a:gd name="connsiteY12" fmla="*/ 2153979 h 5638341"/>
              <a:gd name="connsiteX13" fmla="*/ 2535318 w 3238500"/>
              <a:gd name="connsiteY13" fmla="*/ 2153979 h 5638341"/>
              <a:gd name="connsiteX14" fmla="*/ 2535318 w 3238500"/>
              <a:gd name="connsiteY14" fmla="*/ 2556824 h 5638341"/>
              <a:gd name="connsiteX15" fmla="*/ 703181 w 3238500"/>
              <a:gd name="connsiteY15" fmla="*/ 2556824 h 5638341"/>
              <a:gd name="connsiteX16" fmla="*/ 703181 w 3238500"/>
              <a:gd name="connsiteY16" fmla="*/ 1393456 h 5638341"/>
              <a:gd name="connsiteX17" fmla="*/ 2535318 w 3238500"/>
              <a:gd name="connsiteY17" fmla="*/ 1393456 h 5638341"/>
              <a:gd name="connsiteX18" fmla="*/ 2535318 w 3238500"/>
              <a:gd name="connsiteY18" fmla="*/ 1796301 h 5638341"/>
              <a:gd name="connsiteX19" fmla="*/ 703181 w 3238500"/>
              <a:gd name="connsiteY19" fmla="*/ 1796301 h 5638341"/>
              <a:gd name="connsiteX20" fmla="*/ 545879 w 3238500"/>
              <a:gd name="connsiteY20" fmla="*/ 854765 h 5638341"/>
              <a:gd name="connsiteX21" fmla="*/ 355211 w 3238500"/>
              <a:gd name="connsiteY21" fmla="*/ 1045433 h 5638341"/>
              <a:gd name="connsiteX22" fmla="*/ 355211 w 3238500"/>
              <a:gd name="connsiteY22" fmla="*/ 5115447 h 5638341"/>
              <a:gd name="connsiteX23" fmla="*/ 545879 w 3238500"/>
              <a:gd name="connsiteY23" fmla="*/ 5306115 h 5638341"/>
              <a:gd name="connsiteX24" fmla="*/ 2692622 w 3238500"/>
              <a:gd name="connsiteY24" fmla="*/ 5306115 h 5638341"/>
              <a:gd name="connsiteX25" fmla="*/ 2883290 w 3238500"/>
              <a:gd name="connsiteY25" fmla="*/ 5115447 h 5638341"/>
              <a:gd name="connsiteX26" fmla="*/ 2883290 w 3238500"/>
              <a:gd name="connsiteY26" fmla="*/ 1045433 h 5638341"/>
              <a:gd name="connsiteX27" fmla="*/ 2692622 w 3238500"/>
              <a:gd name="connsiteY27" fmla="*/ 854765 h 5638341"/>
              <a:gd name="connsiteX28" fmla="*/ 1055257 w 3238500"/>
              <a:gd name="connsiteY28" fmla="*/ 0 h 5638341"/>
              <a:gd name="connsiteX29" fmla="*/ 2197532 w 3238500"/>
              <a:gd name="connsiteY29" fmla="*/ 0 h 5638341"/>
              <a:gd name="connsiteX30" fmla="*/ 2331244 w 3238500"/>
              <a:gd name="connsiteY30" fmla="*/ 133712 h 5638341"/>
              <a:gd name="connsiteX31" fmla="*/ 2331244 w 3238500"/>
              <a:gd name="connsiteY31" fmla="*/ 522540 h 5638341"/>
              <a:gd name="connsiteX32" fmla="*/ 2718105 w 3238500"/>
              <a:gd name="connsiteY32" fmla="*/ 522540 h 5638341"/>
              <a:gd name="connsiteX33" fmla="*/ 3238500 w 3238500"/>
              <a:gd name="connsiteY33" fmla="*/ 1042935 h 5638341"/>
              <a:gd name="connsiteX34" fmla="*/ 3238500 w 3238500"/>
              <a:gd name="connsiteY34" fmla="*/ 5117946 h 5638341"/>
              <a:gd name="connsiteX35" fmla="*/ 2718105 w 3238500"/>
              <a:gd name="connsiteY35" fmla="*/ 5638341 h 5638341"/>
              <a:gd name="connsiteX36" fmla="*/ 520395 w 3238500"/>
              <a:gd name="connsiteY36" fmla="*/ 5638341 h 5638341"/>
              <a:gd name="connsiteX37" fmla="*/ 0 w 3238500"/>
              <a:gd name="connsiteY37" fmla="*/ 5117946 h 5638341"/>
              <a:gd name="connsiteX38" fmla="*/ 0 w 3238500"/>
              <a:gd name="connsiteY38" fmla="*/ 1042935 h 5638341"/>
              <a:gd name="connsiteX39" fmla="*/ 520395 w 3238500"/>
              <a:gd name="connsiteY39" fmla="*/ 522540 h 5638341"/>
              <a:gd name="connsiteX40" fmla="*/ 921545 w 3238500"/>
              <a:gd name="connsiteY40" fmla="*/ 522540 h 5638341"/>
              <a:gd name="connsiteX41" fmla="*/ 921545 w 3238500"/>
              <a:gd name="connsiteY41" fmla="*/ 133712 h 5638341"/>
              <a:gd name="connsiteX42" fmla="*/ 1055257 w 3238500"/>
              <a:gd name="connsiteY42" fmla="*/ 0 h 563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38500" h="5638341">
                <a:moveTo>
                  <a:pt x="703180" y="4435548"/>
                </a:moveTo>
                <a:lnTo>
                  <a:pt x="2535317" y="4435548"/>
                </a:lnTo>
                <a:lnTo>
                  <a:pt x="2535317" y="4838393"/>
                </a:lnTo>
                <a:lnTo>
                  <a:pt x="703180" y="4838393"/>
                </a:lnTo>
                <a:close/>
                <a:moveTo>
                  <a:pt x="703181" y="3675025"/>
                </a:moveTo>
                <a:lnTo>
                  <a:pt x="2535318" y="3675025"/>
                </a:lnTo>
                <a:lnTo>
                  <a:pt x="2535318" y="4077870"/>
                </a:lnTo>
                <a:lnTo>
                  <a:pt x="703181" y="4077870"/>
                </a:lnTo>
                <a:close/>
                <a:moveTo>
                  <a:pt x="703181" y="2914502"/>
                </a:moveTo>
                <a:lnTo>
                  <a:pt x="2535318" y="2914502"/>
                </a:lnTo>
                <a:lnTo>
                  <a:pt x="2535318" y="3317347"/>
                </a:lnTo>
                <a:lnTo>
                  <a:pt x="703181" y="3317347"/>
                </a:lnTo>
                <a:close/>
                <a:moveTo>
                  <a:pt x="703181" y="2153979"/>
                </a:moveTo>
                <a:lnTo>
                  <a:pt x="2535318" y="2153979"/>
                </a:lnTo>
                <a:lnTo>
                  <a:pt x="2535318" y="2556824"/>
                </a:lnTo>
                <a:lnTo>
                  <a:pt x="703181" y="2556824"/>
                </a:lnTo>
                <a:close/>
                <a:moveTo>
                  <a:pt x="703181" y="1393456"/>
                </a:moveTo>
                <a:lnTo>
                  <a:pt x="2535318" y="1393456"/>
                </a:lnTo>
                <a:lnTo>
                  <a:pt x="2535318" y="1796301"/>
                </a:lnTo>
                <a:lnTo>
                  <a:pt x="703181" y="1796301"/>
                </a:lnTo>
                <a:close/>
                <a:moveTo>
                  <a:pt x="545879" y="854765"/>
                </a:moveTo>
                <a:cubicBezTo>
                  <a:pt x="440576" y="854765"/>
                  <a:pt x="355211" y="940130"/>
                  <a:pt x="355211" y="1045433"/>
                </a:cubicBezTo>
                <a:lnTo>
                  <a:pt x="355211" y="5115447"/>
                </a:lnTo>
                <a:cubicBezTo>
                  <a:pt x="355211" y="5220750"/>
                  <a:pt x="440576" y="5306115"/>
                  <a:pt x="545879" y="5306115"/>
                </a:cubicBezTo>
                <a:lnTo>
                  <a:pt x="2692622" y="5306115"/>
                </a:lnTo>
                <a:cubicBezTo>
                  <a:pt x="2797925" y="5306115"/>
                  <a:pt x="2883290" y="5220750"/>
                  <a:pt x="2883290" y="5115447"/>
                </a:cubicBezTo>
                <a:lnTo>
                  <a:pt x="2883290" y="1045433"/>
                </a:lnTo>
                <a:cubicBezTo>
                  <a:pt x="2883290" y="940130"/>
                  <a:pt x="2797925" y="854765"/>
                  <a:pt x="2692622" y="854765"/>
                </a:cubicBezTo>
                <a:close/>
                <a:moveTo>
                  <a:pt x="1055257" y="0"/>
                </a:moveTo>
                <a:lnTo>
                  <a:pt x="2197532" y="0"/>
                </a:lnTo>
                <a:cubicBezTo>
                  <a:pt x="2271379" y="0"/>
                  <a:pt x="2331244" y="59865"/>
                  <a:pt x="2331244" y="133712"/>
                </a:cubicBezTo>
                <a:lnTo>
                  <a:pt x="2331244" y="522540"/>
                </a:lnTo>
                <a:lnTo>
                  <a:pt x="2718105" y="522540"/>
                </a:lnTo>
                <a:cubicBezTo>
                  <a:pt x="3005511" y="522540"/>
                  <a:pt x="3238500" y="755529"/>
                  <a:pt x="3238500" y="1042935"/>
                </a:cubicBezTo>
                <a:lnTo>
                  <a:pt x="3238500" y="5117946"/>
                </a:lnTo>
                <a:cubicBezTo>
                  <a:pt x="3238500" y="5405352"/>
                  <a:pt x="3005511" y="5638341"/>
                  <a:pt x="2718105" y="5638341"/>
                </a:cubicBezTo>
                <a:lnTo>
                  <a:pt x="520395" y="5638341"/>
                </a:lnTo>
                <a:cubicBezTo>
                  <a:pt x="232989" y="5638341"/>
                  <a:pt x="0" y="5405352"/>
                  <a:pt x="0" y="5117946"/>
                </a:cubicBezTo>
                <a:lnTo>
                  <a:pt x="0" y="1042935"/>
                </a:lnTo>
                <a:cubicBezTo>
                  <a:pt x="0" y="755529"/>
                  <a:pt x="232989" y="522540"/>
                  <a:pt x="520395" y="522540"/>
                </a:cubicBezTo>
                <a:lnTo>
                  <a:pt x="921545" y="522540"/>
                </a:lnTo>
                <a:lnTo>
                  <a:pt x="921545" y="133712"/>
                </a:lnTo>
                <a:cubicBezTo>
                  <a:pt x="921545" y="59865"/>
                  <a:pt x="981410" y="0"/>
                  <a:pt x="1055257" y="0"/>
                </a:cubicBezTo>
                <a:close/>
              </a:path>
            </a:pathLst>
          </a:custGeom>
          <a:gradFill>
            <a:gsLst>
              <a:gs pos="0">
                <a:srgbClr val="95748D"/>
              </a:gs>
              <a:gs pos="100000">
                <a:srgbClr val="655453"/>
              </a:gs>
            </a:gsLst>
          </a:gradFill>
          <a:ln>
            <a:noFill/>
          </a:ln>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 name="KSO_Shape"/>
          <p:cNvSpPr/>
          <p:nvPr/>
        </p:nvSpPr>
        <p:spPr bwMode="auto">
          <a:xfrm>
            <a:off x="4244975" y="4970145"/>
            <a:ext cx="833120" cy="647700"/>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gradFill>
            <a:gsLst>
              <a:gs pos="0">
                <a:srgbClr val="8B6D80"/>
              </a:gs>
              <a:gs pos="100000">
                <a:srgbClr val="635351"/>
              </a:gs>
            </a:gsLst>
          </a:gradFill>
          <a:ln w="9525">
            <a:noFill/>
            <a:round/>
          </a:ln>
          <a:extLst>
            <a:ext uri="{91240B29-F687-4F45-9708-019B960494DF}">
              <a14:hiddenLine xmlns:a14="http://schemas.microsoft.com/office/drawing/2010/main" w="9525">
                <a:solidFill>
                  <a:srgbClr val="000000"/>
                </a:solidFill>
                <a:round/>
              </a14:hiddenLine>
            </a:ext>
          </a:extLst>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a:solidFill>
                <a:srgbClr val="FFFFFF"/>
              </a:solidFill>
            </a:endParaRPr>
          </a:p>
        </p:txBody>
      </p:sp>
      <p:sp>
        <p:nvSpPr>
          <p:cNvPr id="3" name="文本框 2"/>
          <p:cNvSpPr txBox="1"/>
          <p:nvPr/>
        </p:nvSpPr>
        <p:spPr>
          <a:xfrm>
            <a:off x="5521960" y="909955"/>
            <a:ext cx="4932680" cy="1198880"/>
          </a:xfrm>
          <a:prstGeom prst="rect">
            <a:avLst/>
          </a:prstGeom>
          <a:noFill/>
        </p:spPr>
        <p:txBody>
          <a:bodyPr wrap="square" rtlCol="0">
            <a:spAutoFit/>
          </a:bodyPr>
          <a:lstStyle/>
          <a:p>
            <a:pPr fontAlgn="auto">
              <a:lnSpc>
                <a:spcPct val="150000"/>
              </a:lnSpc>
            </a:pPr>
            <a:r>
              <a:rPr lang="zh-CN" altLang="en-US" sz="1600" spc="130">
                <a:solidFill>
                  <a:srgbClr val="445A44"/>
                </a:solidFill>
                <a:uFillTx/>
                <a:latin typeface="微软雅黑" panose="020B0503020204020204" charset="-122"/>
                <a:ea typeface="微软雅黑" panose="020B0503020204020204" charset="-122"/>
                <a:sym typeface="+mn-ea"/>
              </a:rPr>
              <a:t>点击此处输入在论文研究时遇到的关键技术问题，及相关实践难点。点击此处输入在论文研究时遇到的关键技术问题，及相关实践难点。</a:t>
            </a:r>
          </a:p>
        </p:txBody>
      </p:sp>
      <p:sp>
        <p:nvSpPr>
          <p:cNvPr id="4" name="文本框 3"/>
          <p:cNvSpPr txBox="1"/>
          <p:nvPr/>
        </p:nvSpPr>
        <p:spPr>
          <a:xfrm>
            <a:off x="5521960" y="2829560"/>
            <a:ext cx="4932680" cy="1198880"/>
          </a:xfrm>
          <a:prstGeom prst="rect">
            <a:avLst/>
          </a:prstGeom>
          <a:noFill/>
        </p:spPr>
        <p:txBody>
          <a:bodyPr wrap="square" rtlCol="0">
            <a:spAutoFit/>
          </a:bodyPr>
          <a:lstStyle/>
          <a:p>
            <a:pPr fontAlgn="auto">
              <a:lnSpc>
                <a:spcPct val="150000"/>
              </a:lnSpc>
            </a:pPr>
            <a:r>
              <a:rPr lang="zh-CN" altLang="en-US" sz="1600" spc="130">
                <a:solidFill>
                  <a:srgbClr val="445A44"/>
                </a:solidFill>
                <a:uFillTx/>
                <a:latin typeface="微软雅黑" panose="020B0503020204020204" charset="-122"/>
                <a:ea typeface="微软雅黑" panose="020B0503020204020204" charset="-122"/>
                <a:sym typeface="+mn-ea"/>
              </a:rPr>
              <a:t>点击此处输入在论文研究时遇到的关键技术问题，及相关实践难点。点击此处输入在论文研究时遇到的关键技术问题，及相关实践难点。</a:t>
            </a:r>
          </a:p>
        </p:txBody>
      </p:sp>
      <p:sp>
        <p:nvSpPr>
          <p:cNvPr id="8" name="文本框 7"/>
          <p:cNvSpPr txBox="1"/>
          <p:nvPr/>
        </p:nvSpPr>
        <p:spPr>
          <a:xfrm>
            <a:off x="5521960" y="4694555"/>
            <a:ext cx="4932680" cy="1198880"/>
          </a:xfrm>
          <a:prstGeom prst="rect">
            <a:avLst/>
          </a:prstGeom>
          <a:noFill/>
        </p:spPr>
        <p:txBody>
          <a:bodyPr wrap="square" rtlCol="0">
            <a:spAutoFit/>
          </a:bodyPr>
          <a:lstStyle/>
          <a:p>
            <a:pPr fontAlgn="auto">
              <a:lnSpc>
                <a:spcPct val="150000"/>
              </a:lnSpc>
            </a:pPr>
            <a:r>
              <a:rPr lang="zh-CN" altLang="en-US" sz="1600" spc="130">
                <a:solidFill>
                  <a:srgbClr val="445A44"/>
                </a:solidFill>
                <a:uFillTx/>
                <a:latin typeface="微软雅黑" panose="020B0503020204020204" charset="-122"/>
                <a:ea typeface="微软雅黑" panose="020B0503020204020204" charset="-122"/>
                <a:sym typeface="+mn-ea"/>
              </a:rPr>
              <a:t>点击此处输入在论文研究时遇到的关键技术问题，及相关实践难点。点击此处输入在论文研究时遇到的关键技术问题，及相关实践难点。</a:t>
            </a:r>
          </a:p>
        </p:txBody>
      </p:sp>
      <p:pic>
        <p:nvPicPr>
          <p:cNvPr id="9" name="图片 8"/>
          <p:cNvPicPr>
            <a:picLocks noChangeAspect="1"/>
          </p:cNvPicPr>
          <p:nvPr/>
        </p:nvPicPr>
        <p:blipFill>
          <a:blip r:embed="rId4"/>
          <a:stretch>
            <a:fillRect/>
          </a:stretch>
        </p:blipFill>
        <p:spPr>
          <a:xfrm rot="5400000">
            <a:off x="-580005" y="2007629"/>
            <a:ext cx="5043929" cy="2932517"/>
          </a:xfrm>
          <a:prstGeom prst="rect">
            <a:avLst/>
          </a:prstGeom>
        </p:spPr>
      </p:pic>
      <p:sp>
        <p:nvSpPr>
          <p:cNvPr id="10" name="文本框 9"/>
          <p:cNvSpPr txBox="1"/>
          <p:nvPr/>
        </p:nvSpPr>
        <p:spPr>
          <a:xfrm>
            <a:off x="979055" y="415636"/>
            <a:ext cx="877163" cy="369332"/>
          </a:xfrm>
          <a:prstGeom prst="rect">
            <a:avLst/>
          </a:prstGeom>
          <a:noFill/>
        </p:spPr>
        <p:txBody>
          <a:bodyPr wrap="none" rtlCol="0">
            <a:spAutoFit/>
          </a:bodyPr>
          <a:lstStyle/>
          <a:p>
            <a:r>
              <a:rPr lang="zh-CN" altLang="en-US" dirty="0" smtClean="0"/>
              <a:t>单片机</a:t>
            </a:r>
            <a:endParaRPr lang="zh-CN" altLang="en-US" dirty="0"/>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3075" y="407670"/>
            <a:ext cx="11245215" cy="6041390"/>
          </a:xfrm>
          <a:prstGeom prst="rect">
            <a:avLst/>
          </a:prstGeom>
          <a:noFill/>
          <a:ln w="12700">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155202"/>
          <p:cNvPicPr>
            <a:picLocks noChangeAspect="1"/>
          </p:cNvPicPr>
          <p:nvPr/>
        </p:nvPicPr>
        <p:blipFill>
          <a:blip r:embed="rId4"/>
          <a:srcRect l="30227" t="53154" r="12614"/>
          <a:stretch>
            <a:fillRect/>
          </a:stretch>
        </p:blipFill>
        <p:spPr>
          <a:xfrm>
            <a:off x="6071870" y="1107440"/>
            <a:ext cx="5132070" cy="4643755"/>
          </a:xfrm>
          <a:prstGeom prst="rect">
            <a:avLst/>
          </a:prstGeom>
        </p:spPr>
      </p:pic>
      <p:graphicFrame>
        <p:nvGraphicFramePr>
          <p:cNvPr id="3" name="图表 2"/>
          <p:cNvGraphicFramePr/>
          <p:nvPr/>
        </p:nvGraphicFramePr>
        <p:xfrm>
          <a:off x="820420" y="1282065"/>
          <a:ext cx="5132070" cy="4293235"/>
        </p:xfrm>
        <a:graphic>
          <a:graphicData uri="http://schemas.openxmlformats.org/drawingml/2006/chart">
            <c:chart xmlns:c="http://schemas.openxmlformats.org/drawingml/2006/chart" xmlns:r="http://schemas.openxmlformats.org/officeDocument/2006/relationships" r:id="rId5"/>
          </a:graphicData>
        </a:graphic>
      </p:graphicFrame>
      <p:sp>
        <p:nvSpPr>
          <p:cNvPr id="4" name="文本框 3"/>
          <p:cNvSpPr txBox="1"/>
          <p:nvPr/>
        </p:nvSpPr>
        <p:spPr>
          <a:xfrm>
            <a:off x="6713220" y="1906270"/>
            <a:ext cx="3862070" cy="3046095"/>
          </a:xfrm>
          <a:prstGeom prst="rect">
            <a:avLst/>
          </a:prstGeom>
          <a:noFill/>
        </p:spPr>
        <p:txBody>
          <a:bodyPr wrap="square" rtlCol="0">
            <a:spAutoFit/>
          </a:bodyPr>
          <a:lstStyle/>
          <a:p>
            <a:pPr fontAlgn="auto">
              <a:lnSpc>
                <a:spcPct val="150000"/>
              </a:lnSpc>
            </a:pPr>
            <a:r>
              <a:rPr lang="zh-CN" altLang="en-US" sz="1600" spc="130">
                <a:solidFill>
                  <a:schemeClr val="tx1">
                    <a:lumMod val="65000"/>
                    <a:lumOff val="35000"/>
                  </a:schemeClr>
                </a:solidFill>
                <a:uFillTx/>
                <a:latin typeface="微软雅黑" panose="020B0503020204020204" charset="-122"/>
                <a:ea typeface="微软雅黑" panose="020B0503020204020204" charset="-122"/>
                <a:sym typeface="+mn-ea"/>
              </a:rPr>
              <a:t>点击此处输入在论文研究时遇到的关键技术问题，及相关实践难点。并左以数据支持。</a:t>
            </a:r>
          </a:p>
          <a:p>
            <a:pPr fontAlgn="auto">
              <a:lnSpc>
                <a:spcPct val="150000"/>
              </a:lnSpc>
            </a:pPr>
            <a:endParaRPr lang="zh-CN" altLang="en-US" sz="1600" spc="130">
              <a:solidFill>
                <a:schemeClr val="tx1">
                  <a:lumMod val="65000"/>
                  <a:lumOff val="35000"/>
                </a:schemeClr>
              </a:solidFill>
              <a:uFillTx/>
              <a:latin typeface="微软雅黑" panose="020B0503020204020204" charset="-122"/>
              <a:ea typeface="微软雅黑" panose="020B0503020204020204" charset="-122"/>
              <a:sym typeface="+mn-ea"/>
            </a:endParaRPr>
          </a:p>
          <a:p>
            <a:pPr fontAlgn="auto">
              <a:lnSpc>
                <a:spcPct val="150000"/>
              </a:lnSpc>
            </a:pPr>
            <a:r>
              <a:rPr lang="zh-CN" altLang="en-US" sz="1600" spc="130">
                <a:solidFill>
                  <a:schemeClr val="tx1">
                    <a:lumMod val="65000"/>
                    <a:lumOff val="35000"/>
                  </a:schemeClr>
                </a:solidFill>
                <a:uFillTx/>
                <a:latin typeface="微软雅黑" panose="020B0503020204020204" charset="-122"/>
                <a:ea typeface="微软雅黑" panose="020B0503020204020204" charset="-122"/>
                <a:sym typeface="+mn-ea"/>
              </a:rPr>
              <a:t>点击此处输入在论文研究时遇到的关键技术问题，及相关实践难点。并左以数据支持。</a:t>
            </a:r>
          </a:p>
          <a:p>
            <a:pPr fontAlgn="auto">
              <a:lnSpc>
                <a:spcPct val="150000"/>
              </a:lnSpc>
            </a:pPr>
            <a:endParaRPr lang="zh-CN" altLang="en-US" sz="1600" spc="130">
              <a:solidFill>
                <a:schemeClr val="tx1">
                  <a:lumMod val="65000"/>
                  <a:lumOff val="35000"/>
                </a:schemeClr>
              </a:solidFill>
              <a:uFillTx/>
              <a:latin typeface="微软雅黑" panose="020B0503020204020204" charset="-122"/>
              <a:ea typeface="微软雅黑" panose="020B0503020204020204" charset="-122"/>
              <a:sym typeface="+mn-ea"/>
            </a:endParaRP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Users\zhangfangjing\Desktop\绿植\风景\1164554.jpg1164554"/>
          <p:cNvPicPr>
            <a:picLocks noChangeAspect="1"/>
          </p:cNvPicPr>
          <p:nvPr/>
        </p:nvPicPr>
        <p:blipFill>
          <a:blip r:embed="rId3"/>
          <a:srcRect t="31699" b="14402"/>
          <a:stretch>
            <a:fillRect/>
          </a:stretch>
        </p:blipFill>
        <p:spPr>
          <a:xfrm>
            <a:off x="-27305" y="3257550"/>
            <a:ext cx="12209145" cy="3625215"/>
          </a:xfrm>
          <a:prstGeom prst="rect">
            <a:avLst/>
          </a:prstGeom>
        </p:spPr>
      </p:pic>
      <p:sp>
        <p:nvSpPr>
          <p:cNvPr id="22" name="文本框 21"/>
          <p:cNvSpPr txBox="1"/>
          <p:nvPr/>
        </p:nvSpPr>
        <p:spPr>
          <a:xfrm>
            <a:off x="8014335" y="449580"/>
            <a:ext cx="2306320" cy="6433185"/>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tx1">
                    <a:lumMod val="85000"/>
                    <a:lumOff val="15000"/>
                  </a:schemeClr>
                </a:solidFill>
                <a:latin typeface="微软雅黑" panose="020B0503020204020204" charset="-122"/>
                <a:ea typeface="微软雅黑" panose="020B0503020204020204" charset="-122"/>
                <a:sym typeface="+mn-ea"/>
              </a:rPr>
              <a:t> 04 </a:t>
            </a: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研究成果与应用</a:t>
            </a:r>
          </a:p>
          <a:p>
            <a:pPr algn="l">
              <a:defRPr/>
            </a:pP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Achievements</a:t>
            </a:r>
          </a:p>
          <a:p>
            <a:pPr algn="l">
              <a:defRPr/>
            </a:pPr>
            <a:r>
              <a:rPr lang="zh-CN" altLang="en-US" sz="3600" b="1" dirty="0">
                <a:solidFill>
                  <a:schemeClr val="tx1">
                    <a:lumMod val="65000"/>
                    <a:lumOff val="35000"/>
                  </a:schemeClr>
                </a:solidFill>
                <a:latin typeface="微软雅黑" panose="020B0503020204020204" charset="-122"/>
                <a:ea typeface="微软雅黑" panose="020B0503020204020204" charset="-122"/>
                <a:sym typeface="+mn-ea"/>
              </a:rPr>
              <a:t> </a:t>
            </a: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84077"/>
          <p:cNvPicPr>
            <a:picLocks noChangeAspect="1"/>
          </p:cNvPicPr>
          <p:nvPr/>
        </p:nvPicPr>
        <p:blipFill>
          <a:blip r:embed="rId3"/>
          <a:srcRect t="7069" b="30475"/>
          <a:stretch>
            <a:fillRect/>
          </a:stretch>
        </p:blipFill>
        <p:spPr>
          <a:xfrm>
            <a:off x="-10160" y="0"/>
            <a:ext cx="12212955" cy="4290695"/>
          </a:xfrm>
          <a:prstGeom prst="rect">
            <a:avLst/>
          </a:prstGeom>
        </p:spPr>
      </p:pic>
      <p:sp>
        <p:nvSpPr>
          <p:cNvPr id="3" name="矩形 2"/>
          <p:cNvSpPr/>
          <p:nvPr/>
        </p:nvSpPr>
        <p:spPr>
          <a:xfrm>
            <a:off x="-10795" y="3395345"/>
            <a:ext cx="4895215" cy="1945640"/>
          </a:xfrm>
          <a:prstGeom prst="rect">
            <a:avLst/>
          </a:prstGeom>
          <a:solidFill>
            <a:srgbClr val="BBCCD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868035" y="4740910"/>
            <a:ext cx="5502910" cy="1198880"/>
          </a:xfrm>
          <a:prstGeom prst="rect">
            <a:avLst/>
          </a:prstGeom>
          <a:noFill/>
        </p:spPr>
        <p:txBody>
          <a:bodyPr wrap="square" rtlCol="0">
            <a:spAutoFit/>
          </a:bodyPr>
          <a:lstStyle/>
          <a:p>
            <a:pPr fontAlgn="auto">
              <a:lnSpc>
                <a:spcPct val="150000"/>
              </a:lnSpc>
            </a:pPr>
            <a:r>
              <a:rPr lang="zh-CN" altLang="en-US" sz="1600" spc="130">
                <a:solidFill>
                  <a:schemeClr val="tx1">
                    <a:lumMod val="65000"/>
                    <a:lumOff val="35000"/>
                  </a:schemeClr>
                </a:solidFill>
                <a:uFillTx/>
                <a:latin typeface="微软雅黑" panose="020B0503020204020204" charset="-122"/>
                <a:ea typeface="微软雅黑" panose="020B0503020204020204" charset="-122"/>
                <a:sym typeface="+mn-ea"/>
              </a:rPr>
              <a:t>点击此处输入论文对应的研究成果及该项成果可在现实生活中的应用。点击此处输入论文对应的研究成果及该项成果可在现实生活中的应用。</a:t>
            </a:r>
          </a:p>
        </p:txBody>
      </p:sp>
      <p:sp>
        <p:nvSpPr>
          <p:cNvPr id="6" name="文本框 5"/>
          <p:cNvSpPr txBox="1"/>
          <p:nvPr/>
        </p:nvSpPr>
        <p:spPr>
          <a:xfrm>
            <a:off x="795655" y="3402965"/>
            <a:ext cx="3533140" cy="1938020"/>
          </a:xfrm>
          <a:prstGeom prst="rect">
            <a:avLst/>
          </a:prstGeom>
          <a:noFill/>
        </p:spPr>
        <p:txBody>
          <a:bodyPr wrap="square" rtlCol="0">
            <a:spAutoFit/>
          </a:bodyPr>
          <a:lstStyle/>
          <a:p>
            <a:pPr fontAlgn="auto">
              <a:lnSpc>
                <a:spcPct val="150000"/>
              </a:lnSpc>
            </a:pPr>
            <a:r>
              <a:rPr lang="zh-CN" altLang="en-US" sz="4000" b="1" spc="150">
                <a:solidFill>
                  <a:schemeClr val="tx1">
                    <a:lumMod val="65000"/>
                    <a:lumOff val="35000"/>
                  </a:schemeClr>
                </a:solidFill>
                <a:uFillTx/>
                <a:latin typeface="微软雅黑" panose="020B0503020204020204" charset="-122"/>
                <a:ea typeface="微软雅黑" panose="020B0503020204020204" charset="-122"/>
              </a:rPr>
              <a:t>在实际生活中的应用</a:t>
            </a:r>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Users\zhangfangjing\Desktop\绿植\风景\1006579.jpg1006579"/>
          <p:cNvPicPr>
            <a:picLocks noChangeAspect="1"/>
          </p:cNvPicPr>
          <p:nvPr/>
        </p:nvPicPr>
        <p:blipFill>
          <a:blip r:embed="rId3"/>
          <a:srcRect/>
          <a:stretch>
            <a:fillRect/>
          </a:stretch>
        </p:blipFill>
        <p:spPr>
          <a:xfrm>
            <a:off x="-15875" y="3175"/>
            <a:ext cx="12207875" cy="6852920"/>
          </a:xfrm>
          <a:prstGeom prst="rect">
            <a:avLst/>
          </a:prstGeom>
        </p:spPr>
      </p:pic>
      <p:sp>
        <p:nvSpPr>
          <p:cNvPr id="4" name="矩形 3"/>
          <p:cNvSpPr/>
          <p:nvPr/>
        </p:nvSpPr>
        <p:spPr>
          <a:xfrm>
            <a:off x="928370" y="1093470"/>
            <a:ext cx="2559050" cy="51638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16475" y="1093470"/>
            <a:ext cx="2559050" cy="51638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668385" y="1093470"/>
            <a:ext cx="2559050" cy="51638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398270" y="1906905"/>
            <a:ext cx="2005330" cy="3046095"/>
          </a:xfrm>
          <a:prstGeom prst="rect">
            <a:avLst/>
          </a:prstGeom>
          <a:noFill/>
        </p:spPr>
        <p:txBody>
          <a:bodyPr wrap="square" rtlCol="0">
            <a:spAutoFit/>
          </a:bodyPr>
          <a:lstStyle/>
          <a:p>
            <a:pPr fontAlgn="auto">
              <a:lnSpc>
                <a:spcPct val="150000"/>
              </a:lnSpc>
            </a:pPr>
            <a:r>
              <a:rPr lang="zh-CN" altLang="en-US" sz="1600" spc="130">
                <a:solidFill>
                  <a:srgbClr val="445A44"/>
                </a:solidFill>
                <a:uFillTx/>
                <a:latin typeface="微软雅黑" panose="020B0503020204020204" charset="-122"/>
                <a:ea typeface="微软雅黑" panose="020B0503020204020204" charset="-122"/>
                <a:sym typeface="+mn-ea"/>
              </a:rPr>
              <a:t>点击此处输入论文对应的研究成果及该项成果可在现实生活中的应用。点击此处输入论文对应的研究成果及该项成果可在现实生活中的应用。</a:t>
            </a:r>
          </a:p>
        </p:txBody>
      </p:sp>
      <p:sp>
        <p:nvSpPr>
          <p:cNvPr id="9" name="文本框 8"/>
          <p:cNvSpPr txBox="1"/>
          <p:nvPr/>
        </p:nvSpPr>
        <p:spPr>
          <a:xfrm>
            <a:off x="5093335" y="2152650"/>
            <a:ext cx="2005330" cy="3046095"/>
          </a:xfrm>
          <a:prstGeom prst="rect">
            <a:avLst/>
          </a:prstGeom>
          <a:noFill/>
        </p:spPr>
        <p:txBody>
          <a:bodyPr wrap="square" rtlCol="0">
            <a:spAutoFit/>
          </a:bodyPr>
          <a:lstStyle/>
          <a:p>
            <a:pPr fontAlgn="auto">
              <a:lnSpc>
                <a:spcPct val="150000"/>
              </a:lnSpc>
            </a:pPr>
            <a:r>
              <a:rPr lang="zh-CN" altLang="en-US" sz="1600" spc="130">
                <a:solidFill>
                  <a:srgbClr val="445A44"/>
                </a:solidFill>
                <a:uFillTx/>
                <a:latin typeface="微软雅黑" panose="020B0503020204020204" charset="-122"/>
                <a:ea typeface="微软雅黑" panose="020B0503020204020204" charset="-122"/>
                <a:sym typeface="+mn-ea"/>
              </a:rPr>
              <a:t>点击此处输入论文对应的研究成果及该项成果可在现实生活中的应用。点击此处输入论文对应的研究成果及该项成果可在现实生活中的应用。</a:t>
            </a:r>
          </a:p>
        </p:txBody>
      </p:sp>
      <p:sp>
        <p:nvSpPr>
          <p:cNvPr id="10" name="文本框 9"/>
          <p:cNvSpPr txBox="1"/>
          <p:nvPr/>
        </p:nvSpPr>
        <p:spPr>
          <a:xfrm>
            <a:off x="8945245" y="2152650"/>
            <a:ext cx="2005330" cy="3046095"/>
          </a:xfrm>
          <a:prstGeom prst="rect">
            <a:avLst/>
          </a:prstGeom>
          <a:noFill/>
        </p:spPr>
        <p:txBody>
          <a:bodyPr wrap="square" rtlCol="0">
            <a:spAutoFit/>
          </a:bodyPr>
          <a:lstStyle/>
          <a:p>
            <a:pPr fontAlgn="auto">
              <a:lnSpc>
                <a:spcPct val="150000"/>
              </a:lnSpc>
            </a:pPr>
            <a:r>
              <a:rPr lang="zh-CN" altLang="en-US" sz="1600" spc="130">
                <a:solidFill>
                  <a:srgbClr val="445A44"/>
                </a:solidFill>
                <a:uFillTx/>
                <a:latin typeface="微软雅黑" panose="020B0503020204020204" charset="-122"/>
                <a:ea typeface="微软雅黑" panose="020B0503020204020204" charset="-122"/>
                <a:sym typeface="+mn-ea"/>
              </a:rPr>
              <a:t>点击此处输入论文对应的研究成果及该项成果可在现实生活中的应用。点击此处输入论文对应的研究成果及该项成果可在现实生活中的应用。</a:t>
            </a:r>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38437"/>
          <p:cNvPicPr>
            <a:picLocks noChangeAspect="1"/>
          </p:cNvPicPr>
          <p:nvPr/>
        </p:nvPicPr>
        <p:blipFill>
          <a:blip r:embed="rId3"/>
          <a:stretch>
            <a:fillRect/>
          </a:stretch>
        </p:blipFill>
        <p:spPr>
          <a:xfrm>
            <a:off x="1066800" y="600075"/>
            <a:ext cx="10058400" cy="5657850"/>
          </a:xfrm>
          <a:prstGeom prst="rect">
            <a:avLst/>
          </a:prstGeom>
        </p:spPr>
      </p:pic>
      <p:sp>
        <p:nvSpPr>
          <p:cNvPr id="3" name="文本框 2"/>
          <p:cNvSpPr txBox="1"/>
          <p:nvPr/>
        </p:nvSpPr>
        <p:spPr>
          <a:xfrm>
            <a:off x="1066800" y="600075"/>
            <a:ext cx="2306320" cy="5657850"/>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tx1">
                    <a:lumMod val="85000"/>
                    <a:lumOff val="15000"/>
                  </a:schemeClr>
                </a:solidFill>
                <a:latin typeface="微软雅黑" panose="020B0503020204020204" charset="-122"/>
                <a:ea typeface="微软雅黑" panose="020B0503020204020204" charset="-122"/>
                <a:sym typeface="+mn-ea"/>
              </a:rPr>
              <a:t> 05 </a:t>
            </a: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相关建议</a:t>
            </a:r>
          </a:p>
          <a:p>
            <a:pPr algn="l">
              <a:defRPr/>
            </a:pP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Proposal</a:t>
            </a:r>
          </a:p>
          <a:p>
            <a:pPr algn="l">
              <a:defRPr/>
            </a:pPr>
            <a:r>
              <a:rPr lang="zh-CN" altLang="en-US" sz="3600" b="1" dirty="0">
                <a:solidFill>
                  <a:schemeClr val="tx1">
                    <a:lumMod val="65000"/>
                    <a:lumOff val="35000"/>
                  </a:schemeClr>
                </a:solidFill>
                <a:latin typeface="微软雅黑" panose="020B0503020204020204" charset="-122"/>
                <a:ea typeface="微软雅黑" panose="020B0503020204020204" charset="-122"/>
                <a:sym typeface="+mn-ea"/>
              </a:rPr>
              <a:t> </a:t>
            </a: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912083"/>
          <p:cNvPicPr>
            <a:picLocks noChangeAspect="1"/>
          </p:cNvPicPr>
          <p:nvPr/>
        </p:nvPicPr>
        <p:blipFill>
          <a:blip r:embed="rId3"/>
          <a:srcRect t="52982" b="14766"/>
          <a:stretch>
            <a:fillRect/>
          </a:stretch>
        </p:blipFill>
        <p:spPr>
          <a:xfrm>
            <a:off x="535940" y="1071245"/>
            <a:ext cx="11120120" cy="2017395"/>
          </a:xfrm>
          <a:prstGeom prst="rect">
            <a:avLst/>
          </a:prstGeom>
        </p:spPr>
      </p:pic>
      <p:sp>
        <p:nvSpPr>
          <p:cNvPr id="7" name="矩形 6"/>
          <p:cNvSpPr/>
          <p:nvPr/>
        </p:nvSpPr>
        <p:spPr>
          <a:xfrm>
            <a:off x="1361440" y="546735"/>
            <a:ext cx="9469755" cy="5763895"/>
          </a:xfrm>
          <a:prstGeom prst="rect">
            <a:avLst/>
          </a:prstGeom>
          <a:noFill/>
          <a:ln w="12700">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293620" y="3820160"/>
            <a:ext cx="7606030" cy="1938020"/>
          </a:xfrm>
          <a:prstGeom prst="rect">
            <a:avLst/>
          </a:prstGeom>
          <a:noFill/>
        </p:spPr>
        <p:txBody>
          <a:bodyPr wrap="square" rtlCol="0">
            <a:spAutoFit/>
          </a:bodyPr>
          <a:lstStyle/>
          <a:p>
            <a:pPr fontAlgn="auto">
              <a:lnSpc>
                <a:spcPct val="150000"/>
              </a:lnSpc>
            </a:pPr>
            <a:r>
              <a:rPr lang="en-US" altLang="zh-CN" sz="1600" spc="130">
                <a:solidFill>
                  <a:srgbClr val="445A44"/>
                </a:solidFill>
                <a:uFillTx/>
                <a:latin typeface="微软雅黑" panose="020B0503020204020204" charset="-122"/>
                <a:ea typeface="微软雅黑" panose="020B0503020204020204" charset="-122"/>
                <a:sym typeface="+mn-ea"/>
              </a:rPr>
              <a:t>1. </a:t>
            </a:r>
            <a:r>
              <a:rPr lang="zh-CN" altLang="en-US" sz="1600" spc="130">
                <a:solidFill>
                  <a:srgbClr val="445A44"/>
                </a:solidFill>
                <a:uFillTx/>
                <a:latin typeface="微软雅黑" panose="020B0503020204020204" charset="-122"/>
                <a:ea typeface="微软雅黑" panose="020B0503020204020204" charset="-122"/>
                <a:sym typeface="+mn-ea"/>
              </a:rPr>
              <a:t>点击这里输入该论题在实际应用中的相关建议，点击这里输入该论题在实际应用中的相关建议。</a:t>
            </a:r>
          </a:p>
          <a:p>
            <a:pPr fontAlgn="auto">
              <a:lnSpc>
                <a:spcPct val="150000"/>
              </a:lnSpc>
            </a:pPr>
            <a:endParaRPr lang="zh-CN" altLang="en-US" sz="1600" spc="130">
              <a:solidFill>
                <a:srgbClr val="445A44"/>
              </a:solidFill>
              <a:uFillTx/>
              <a:latin typeface="微软雅黑" panose="020B0503020204020204" charset="-122"/>
              <a:ea typeface="微软雅黑" panose="020B0503020204020204" charset="-122"/>
              <a:sym typeface="+mn-ea"/>
            </a:endParaRPr>
          </a:p>
          <a:p>
            <a:pPr fontAlgn="auto">
              <a:lnSpc>
                <a:spcPct val="150000"/>
              </a:lnSpc>
            </a:pPr>
            <a:r>
              <a:rPr lang="en-US" altLang="zh-CN" sz="1600" spc="130">
                <a:solidFill>
                  <a:srgbClr val="445A44"/>
                </a:solidFill>
                <a:uFillTx/>
                <a:latin typeface="微软雅黑" panose="020B0503020204020204" charset="-122"/>
                <a:ea typeface="微软雅黑" panose="020B0503020204020204" charset="-122"/>
                <a:sym typeface="+mn-ea"/>
              </a:rPr>
              <a:t>2. </a:t>
            </a:r>
            <a:r>
              <a:rPr lang="zh-CN" altLang="en-US" sz="1600" spc="130">
                <a:solidFill>
                  <a:srgbClr val="445A44"/>
                </a:solidFill>
                <a:uFillTx/>
                <a:latin typeface="微软雅黑" panose="020B0503020204020204" charset="-122"/>
                <a:ea typeface="微软雅黑" panose="020B0503020204020204" charset="-122"/>
                <a:sym typeface="+mn-ea"/>
              </a:rPr>
              <a:t>点击这里输入该论题在实际应用中的相关建议，点击这里输入该论题在实际应用中的相关建议。</a:t>
            </a:r>
          </a:p>
        </p:txBody>
      </p:sp>
      <p:sp>
        <p:nvSpPr>
          <p:cNvPr id="9" name="圆角矩形 8"/>
          <p:cNvSpPr/>
          <p:nvPr/>
        </p:nvSpPr>
        <p:spPr>
          <a:xfrm>
            <a:off x="4908550" y="2893060"/>
            <a:ext cx="2374900" cy="569595"/>
          </a:xfrm>
          <a:prstGeom prst="roundRect">
            <a:avLst/>
          </a:prstGeom>
          <a:solidFill>
            <a:srgbClr val="CCD9E5">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69255" y="2994025"/>
            <a:ext cx="1254760" cy="368300"/>
          </a:xfrm>
          <a:prstGeom prst="rect">
            <a:avLst/>
          </a:prstGeom>
          <a:noFill/>
        </p:spPr>
        <p:txBody>
          <a:bodyPr wrap="square" rtlCol="0">
            <a:spAutoFit/>
          </a:bodyPr>
          <a:lstStyle/>
          <a:p>
            <a:pPr algn="ctr"/>
            <a:r>
              <a:rPr lang="zh-CN" altLang="en-US">
                <a:latin typeface="微软雅黑" panose="020B0503020204020204" charset="-122"/>
                <a:ea typeface="微软雅黑" panose="020B0503020204020204" charset="-122"/>
              </a:rPr>
              <a:t>研究建议</a:t>
            </a: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Users\zhangfangjing\Desktop\绿植\风景\912081.jpg912081"/>
          <p:cNvPicPr>
            <a:picLocks noChangeAspect="1"/>
          </p:cNvPicPr>
          <p:nvPr/>
        </p:nvPicPr>
        <p:blipFill>
          <a:blip r:embed="rId4"/>
          <a:srcRect/>
          <a:stretch>
            <a:fillRect/>
          </a:stretch>
        </p:blipFill>
        <p:spPr>
          <a:xfrm>
            <a:off x="-22860" y="-5397"/>
            <a:ext cx="12212955" cy="6869430"/>
          </a:xfrm>
          <a:prstGeom prst="rect">
            <a:avLst/>
          </a:prstGeom>
        </p:spPr>
      </p:pic>
      <p:sp>
        <p:nvSpPr>
          <p:cNvPr id="4" name="文本框 3"/>
          <p:cNvSpPr txBox="1"/>
          <p:nvPr/>
        </p:nvSpPr>
        <p:spPr>
          <a:xfrm>
            <a:off x="8133080" y="-6985"/>
            <a:ext cx="2306320" cy="6872605"/>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tx1">
                    <a:lumMod val="85000"/>
                    <a:lumOff val="15000"/>
                  </a:schemeClr>
                </a:solidFill>
                <a:latin typeface="微软雅黑" panose="020B0503020204020204" charset="-122"/>
                <a:ea typeface="微软雅黑" panose="020B0503020204020204" charset="-122"/>
                <a:sym typeface="+mn-ea"/>
              </a:rPr>
              <a:t>   06 </a:t>
            </a: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论文总结</a:t>
            </a:r>
          </a:p>
          <a:p>
            <a:pPr algn="l">
              <a:defRPr/>
            </a:pP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     Summary</a:t>
            </a:r>
          </a:p>
          <a:p>
            <a:pPr algn="l">
              <a:defRPr/>
            </a:pPr>
            <a:r>
              <a:rPr lang="zh-CN" altLang="en-US" sz="3600" b="1" dirty="0">
                <a:solidFill>
                  <a:schemeClr val="tx1">
                    <a:lumMod val="65000"/>
                    <a:lumOff val="35000"/>
                  </a:schemeClr>
                </a:solidFill>
                <a:latin typeface="微软雅黑" panose="020B0503020204020204" charset="-122"/>
                <a:ea typeface="微软雅黑" panose="020B0503020204020204" charset="-122"/>
                <a:sym typeface="+mn-ea"/>
              </a:rPr>
              <a:t> </a:t>
            </a:r>
          </a:p>
        </p:txBody>
      </p:sp>
      <p:sp>
        <p:nvSpPr>
          <p:cNvPr id="10" name="矩形 9"/>
          <p:cNvSpPr/>
          <p:nvPr/>
        </p:nvSpPr>
        <p:spPr>
          <a:xfrm>
            <a:off x="3674745" y="-6985"/>
            <a:ext cx="368935" cy="6872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17385" y="701675"/>
            <a:ext cx="4372610" cy="5560060"/>
          </a:xfrm>
          <a:prstGeom prst="rect">
            <a:avLst/>
          </a:prstGeom>
          <a:noFill/>
          <a:ln>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912130"/>
          <p:cNvPicPr>
            <a:picLocks noChangeAspect="1"/>
          </p:cNvPicPr>
          <p:nvPr/>
        </p:nvPicPr>
        <p:blipFill>
          <a:blip r:embed="rId3"/>
          <a:srcRect t="26094" r="70158" b="17239"/>
          <a:stretch>
            <a:fillRect/>
          </a:stretch>
        </p:blipFill>
        <p:spPr>
          <a:xfrm>
            <a:off x="728980" y="706120"/>
            <a:ext cx="3079750" cy="3206115"/>
          </a:xfrm>
          <a:prstGeom prst="rect">
            <a:avLst/>
          </a:prstGeom>
        </p:spPr>
      </p:pic>
      <p:pic>
        <p:nvPicPr>
          <p:cNvPr id="3" name="图片 2" descr="912130"/>
          <p:cNvPicPr>
            <a:picLocks noChangeAspect="1"/>
          </p:cNvPicPr>
          <p:nvPr/>
        </p:nvPicPr>
        <p:blipFill>
          <a:blip r:embed="rId3"/>
          <a:srcRect l="27544" t="26094" r="41370" b="17239"/>
          <a:stretch>
            <a:fillRect/>
          </a:stretch>
        </p:blipFill>
        <p:spPr>
          <a:xfrm>
            <a:off x="3888740" y="706120"/>
            <a:ext cx="3134995" cy="3206115"/>
          </a:xfrm>
          <a:prstGeom prst="rect">
            <a:avLst/>
          </a:prstGeom>
        </p:spPr>
      </p:pic>
      <p:pic>
        <p:nvPicPr>
          <p:cNvPr id="4" name="图片 3" descr="912130"/>
          <p:cNvPicPr>
            <a:picLocks noChangeAspect="1"/>
          </p:cNvPicPr>
          <p:nvPr/>
        </p:nvPicPr>
        <p:blipFill>
          <a:blip r:embed="rId3"/>
          <a:srcRect t="63805" r="42039" b="684"/>
          <a:stretch>
            <a:fillRect/>
          </a:stretch>
        </p:blipFill>
        <p:spPr>
          <a:xfrm>
            <a:off x="728980" y="3978910"/>
            <a:ext cx="6295390" cy="2308225"/>
          </a:xfrm>
          <a:prstGeom prst="rect">
            <a:avLst/>
          </a:prstGeom>
        </p:spPr>
      </p:pic>
      <p:sp>
        <p:nvSpPr>
          <p:cNvPr id="6" name="文本框 5"/>
          <p:cNvSpPr txBox="1"/>
          <p:nvPr/>
        </p:nvSpPr>
        <p:spPr>
          <a:xfrm>
            <a:off x="7543165" y="1513840"/>
            <a:ext cx="3436620" cy="3830955"/>
          </a:xfrm>
          <a:prstGeom prst="rect">
            <a:avLst/>
          </a:prstGeom>
          <a:noFill/>
        </p:spPr>
        <p:txBody>
          <a:bodyPr wrap="square" rtlCol="0">
            <a:spAutoFit/>
          </a:bodyPr>
          <a:lstStyle/>
          <a:p>
            <a:pPr fontAlgn="auto">
              <a:lnSpc>
                <a:spcPct val="150000"/>
              </a:lnSpc>
            </a:pPr>
            <a:r>
              <a:rPr lang="zh-CN" altLang="en-US" spc="150">
                <a:solidFill>
                  <a:srgbClr val="445A44"/>
                </a:solidFill>
                <a:uFillTx/>
                <a:latin typeface="微软雅黑" panose="020B0503020204020204" charset="-122"/>
                <a:ea typeface="微软雅黑" panose="020B0503020204020204" charset="-122"/>
                <a:sym typeface="+mn-ea"/>
              </a:rPr>
              <a:t>点击此处对你的论文论题及相关技术、应用做一简单的归纳总结，并且感谢在此次论文中指导和帮助的老师及同学。</a:t>
            </a:r>
          </a:p>
          <a:p>
            <a:pPr fontAlgn="auto">
              <a:lnSpc>
                <a:spcPct val="150000"/>
              </a:lnSpc>
            </a:pPr>
            <a:endParaRPr lang="zh-CN" altLang="en-US" spc="150">
              <a:solidFill>
                <a:srgbClr val="445A44"/>
              </a:solidFill>
              <a:uFillTx/>
              <a:latin typeface="微软雅黑" panose="020B0503020204020204" charset="-122"/>
              <a:ea typeface="微软雅黑" panose="020B0503020204020204" charset="-122"/>
              <a:sym typeface="+mn-ea"/>
            </a:endParaRPr>
          </a:p>
          <a:p>
            <a:pPr fontAlgn="auto">
              <a:lnSpc>
                <a:spcPct val="150000"/>
              </a:lnSpc>
            </a:pPr>
            <a:r>
              <a:rPr lang="zh-CN" altLang="en-US" spc="150">
                <a:solidFill>
                  <a:srgbClr val="445A44"/>
                </a:solidFill>
                <a:uFillTx/>
                <a:latin typeface="微软雅黑" panose="020B0503020204020204" charset="-122"/>
                <a:ea typeface="微软雅黑" panose="020B0503020204020204" charset="-122"/>
                <a:sym typeface="+mn-ea"/>
              </a:rPr>
              <a:t>点击此处对你的论文论题及相关技术、应用做一简单的归纳总结，并且感谢在此次论文中指导和帮助的老师及同学。</a:t>
            </a:r>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121375"/>
          <p:cNvPicPr>
            <a:picLocks noChangeAspect="1"/>
          </p:cNvPicPr>
          <p:nvPr/>
        </p:nvPicPr>
        <p:blipFill>
          <a:blip r:embed="rId3"/>
          <a:srcRect l="37077" r="18340"/>
          <a:stretch>
            <a:fillRect/>
          </a:stretch>
        </p:blipFill>
        <p:spPr>
          <a:xfrm>
            <a:off x="6993890" y="600075"/>
            <a:ext cx="4484370" cy="5657850"/>
          </a:xfrm>
          <a:prstGeom prst="rect">
            <a:avLst/>
          </a:prstGeom>
        </p:spPr>
      </p:pic>
      <p:sp>
        <p:nvSpPr>
          <p:cNvPr id="7" name="矩形 6"/>
          <p:cNvSpPr/>
          <p:nvPr/>
        </p:nvSpPr>
        <p:spPr>
          <a:xfrm>
            <a:off x="756920" y="600075"/>
            <a:ext cx="5829300" cy="5632450"/>
          </a:xfrm>
          <a:prstGeom prst="rect">
            <a:avLst/>
          </a:prstGeom>
          <a:noFill/>
          <a:ln w="12700">
            <a:solidFill>
              <a:srgbClr val="AAACBF"/>
            </a:solidFill>
          </a:ln>
          <a:extLst>
            <a:ext uri="{909E8E84-426E-40DD-AFC4-6F175D3DCCD1}">
              <a14:hiddenFill xmlns:a14="http://schemas.microsoft.com/office/drawing/2010/main">
                <a:solidFill>
                  <a:srgbClr val="AAACB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316990" y="3188970"/>
            <a:ext cx="4825192" cy="1938992"/>
          </a:xfrm>
          <a:prstGeom prst="rect">
            <a:avLst/>
          </a:prstGeom>
          <a:noFill/>
        </p:spPr>
        <p:txBody>
          <a:bodyPr wrap="square" rtlCol="0">
            <a:spAutoFit/>
          </a:bodyPr>
          <a:lstStyle/>
          <a:p>
            <a:pPr fontAlgn="auto">
              <a:lnSpc>
                <a:spcPct val="150000"/>
              </a:lnSpc>
            </a:pPr>
            <a:r>
              <a:rPr lang="zh-CN" altLang="en-US" sz="1600" spc="130" dirty="0" smtClean="0">
                <a:solidFill>
                  <a:schemeClr val="tx1"/>
                </a:solidFill>
                <a:uFillTx/>
                <a:latin typeface="微软雅黑" panose="020B0503020204020204" charset="-122"/>
                <a:ea typeface="微软雅黑" panose="020B0503020204020204" charset="-122"/>
              </a:rPr>
              <a:t>尊敬的各位老师大家好！</a:t>
            </a:r>
            <a:endParaRPr lang="en-US" altLang="zh-CN" sz="1600" spc="130" dirty="0" smtClean="0">
              <a:solidFill>
                <a:schemeClr val="tx1"/>
              </a:solidFill>
              <a:uFillTx/>
              <a:latin typeface="微软雅黑" panose="020B0503020204020204" charset="-122"/>
              <a:ea typeface="微软雅黑" panose="020B0503020204020204" charset="-122"/>
            </a:endParaRPr>
          </a:p>
          <a:p>
            <a:pPr fontAlgn="auto">
              <a:lnSpc>
                <a:spcPct val="150000"/>
              </a:lnSpc>
            </a:pPr>
            <a:r>
              <a:rPr lang="zh-CN" altLang="en-US" sz="1600" spc="130" dirty="0">
                <a:latin typeface="微软雅黑" panose="020B0503020204020204" charset="-122"/>
                <a:ea typeface="微软雅黑" panose="020B0503020204020204" charset="-122"/>
              </a:rPr>
              <a:t>我</a:t>
            </a:r>
            <a:r>
              <a:rPr lang="zh-CN" altLang="en-US" sz="1600" spc="130" dirty="0" smtClean="0">
                <a:latin typeface="微软雅黑" panose="020B0503020204020204" charset="-122"/>
                <a:ea typeface="微软雅黑" panose="020B0503020204020204" charset="-122"/>
              </a:rPr>
              <a:t>的毕业设计题目是基于单片机的心率测量仪的设计与实现。本设备分为两部分，分别是上位机的手机</a:t>
            </a:r>
            <a:r>
              <a:rPr lang="en-US" altLang="zh-CN" sz="1600" spc="130" dirty="0" smtClean="0">
                <a:latin typeface="微软雅黑" panose="020B0503020204020204" charset="-122"/>
                <a:ea typeface="微软雅黑" panose="020B0503020204020204" charset="-122"/>
              </a:rPr>
              <a:t>APP</a:t>
            </a:r>
            <a:r>
              <a:rPr lang="zh-CN" altLang="en-US" sz="1600" spc="130" dirty="0" smtClean="0">
                <a:latin typeface="微软雅黑" panose="020B0503020204020204" charset="-122"/>
                <a:ea typeface="微软雅黑" panose="020B0503020204020204" charset="-122"/>
              </a:rPr>
              <a:t>跟下位机的心率测量仪。两者之间的通过蓝牙来通信。</a:t>
            </a:r>
            <a:endParaRPr lang="zh-CN" altLang="en-US" sz="1600" spc="130" dirty="0">
              <a:solidFill>
                <a:schemeClr val="tx1"/>
              </a:solidFill>
              <a:uFillTx/>
              <a:latin typeface="微软雅黑" panose="020B0503020204020204" charset="-122"/>
              <a:ea typeface="微软雅黑" panose="020B0503020204020204" charset="-122"/>
            </a:endParaRPr>
          </a:p>
        </p:txBody>
      </p:sp>
      <p:sp>
        <p:nvSpPr>
          <p:cNvPr id="10" name="文本框 9"/>
          <p:cNvSpPr txBox="1"/>
          <p:nvPr/>
        </p:nvSpPr>
        <p:spPr>
          <a:xfrm>
            <a:off x="1316990" y="1437640"/>
            <a:ext cx="3581400" cy="1200329"/>
          </a:xfrm>
          <a:prstGeom prst="rect">
            <a:avLst/>
          </a:prstGeom>
          <a:noFill/>
        </p:spPr>
        <p:txBody>
          <a:bodyPr wrap="square" rtlCol="0">
            <a:spAutoFit/>
          </a:bodyPr>
          <a:lstStyle/>
          <a:p>
            <a:pPr fontAlgn="auto">
              <a:lnSpc>
                <a:spcPct val="150000"/>
              </a:lnSpc>
            </a:pPr>
            <a:r>
              <a:rPr lang="zh-CN" altLang="en-US" sz="1600" spc="130" dirty="0" smtClean="0">
                <a:latin typeface="微软雅黑" panose="020B0503020204020204" charset="-122"/>
                <a:ea typeface="微软雅黑" panose="020B0503020204020204" charset="-122"/>
              </a:rPr>
              <a:t>姓名：赵琳皓</a:t>
            </a:r>
            <a:endParaRPr lang="en-US" altLang="zh-CN" sz="1600" spc="130" dirty="0" smtClean="0">
              <a:latin typeface="微软雅黑" panose="020B0503020204020204" charset="-122"/>
              <a:ea typeface="微软雅黑" panose="020B0503020204020204" charset="-122"/>
            </a:endParaRPr>
          </a:p>
          <a:p>
            <a:pPr fontAlgn="auto">
              <a:lnSpc>
                <a:spcPct val="150000"/>
              </a:lnSpc>
            </a:pPr>
            <a:r>
              <a:rPr lang="zh-CN" altLang="en-US" sz="1600" spc="130" dirty="0" smtClean="0">
                <a:uFillTx/>
                <a:latin typeface="微软雅黑" panose="020B0503020204020204" charset="-122"/>
                <a:ea typeface="微软雅黑" panose="020B0503020204020204" charset="-122"/>
              </a:rPr>
              <a:t>专业：物联网工程</a:t>
            </a:r>
            <a:endParaRPr lang="en-US" altLang="zh-CN" sz="1600" spc="130" dirty="0" smtClean="0">
              <a:uFillTx/>
              <a:latin typeface="微软雅黑" panose="020B0503020204020204" charset="-122"/>
              <a:ea typeface="微软雅黑" panose="020B0503020204020204" charset="-122"/>
            </a:endParaRPr>
          </a:p>
          <a:p>
            <a:pPr fontAlgn="auto">
              <a:lnSpc>
                <a:spcPct val="150000"/>
              </a:lnSpc>
            </a:pPr>
            <a:r>
              <a:rPr lang="zh-CN" altLang="en-US" sz="1600" spc="130" dirty="0" smtClean="0">
                <a:latin typeface="微软雅黑" panose="020B0503020204020204" charset="-122"/>
                <a:ea typeface="微软雅黑" panose="020B0503020204020204" charset="-122"/>
              </a:rPr>
              <a:t>班级：物联</a:t>
            </a:r>
            <a:r>
              <a:rPr lang="en-US" altLang="zh-CN" sz="1600" spc="130" dirty="0" smtClean="0">
                <a:latin typeface="微软雅黑" panose="020B0503020204020204" charset="-122"/>
                <a:ea typeface="微软雅黑" panose="020B0503020204020204" charset="-122"/>
              </a:rPr>
              <a:t>141</a:t>
            </a:r>
            <a:r>
              <a:rPr lang="zh-CN" altLang="en-US" sz="1600" spc="130" dirty="0" smtClean="0">
                <a:latin typeface="微软雅黑" panose="020B0503020204020204" charset="-122"/>
                <a:ea typeface="微软雅黑" panose="020B0503020204020204" charset="-122"/>
              </a:rPr>
              <a:t>班</a:t>
            </a:r>
            <a:endParaRPr lang="zh-CN" altLang="en-US" sz="1600" spc="130" dirty="0" smtClean="0">
              <a:uFillTx/>
              <a:latin typeface="微软雅黑" panose="020B0503020204020204" charset="-122"/>
              <a:ea typeface="微软雅黑" panose="020B0503020204020204" charset="-122"/>
            </a:endParaRPr>
          </a:p>
        </p:txBody>
      </p:sp>
      <p:sp>
        <p:nvSpPr>
          <p:cNvPr id="11" name="矩形 10"/>
          <p:cNvSpPr/>
          <p:nvPr/>
        </p:nvSpPr>
        <p:spPr>
          <a:xfrm>
            <a:off x="8248015" y="592455"/>
            <a:ext cx="1976120" cy="56661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498205" y="906145"/>
            <a:ext cx="1475105" cy="5046345"/>
          </a:xfrm>
          <a:prstGeom prst="rect">
            <a:avLst/>
          </a:prstGeom>
          <a:noFill/>
        </p:spPr>
        <p:txBody>
          <a:bodyPr vert="eaVert" wrap="square" rtlCol="0">
            <a:spAutoFit/>
          </a:bodyPr>
          <a:lstStyle/>
          <a:p>
            <a:pPr fontAlgn="auto">
              <a:lnSpc>
                <a:spcPct val="150000"/>
              </a:lnSpc>
            </a:pPr>
            <a:r>
              <a:rPr lang="zh-CN" altLang="en-US" sz="2800" b="1" spc="150">
                <a:solidFill>
                  <a:schemeClr val="bg2">
                    <a:lumMod val="25000"/>
                  </a:schemeClr>
                </a:solidFill>
                <a:uFillTx/>
                <a:latin typeface="微软雅黑" panose="020B0503020204020204" charset="-122"/>
                <a:ea typeface="微软雅黑" panose="020B0503020204020204" charset="-122"/>
              </a:rPr>
              <a:t>自我介绍</a:t>
            </a:r>
          </a:p>
          <a:p>
            <a:pPr fontAlgn="auto">
              <a:lnSpc>
                <a:spcPct val="150000"/>
              </a:lnSpc>
            </a:pPr>
            <a:r>
              <a:rPr lang="zh-CN" altLang="en-US" sz="2800" b="1" spc="150">
                <a:solidFill>
                  <a:schemeClr val="bg2">
                    <a:lumMod val="25000"/>
                  </a:schemeClr>
                </a:solidFill>
                <a:uFillTx/>
                <a:latin typeface="微软雅黑" panose="020B0503020204020204" charset="-122"/>
                <a:ea typeface="微软雅黑" panose="020B0503020204020204" charset="-122"/>
              </a:rPr>
              <a:t>INTRODUCTION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869140"/>
          <p:cNvPicPr>
            <a:picLocks noChangeAspect="1"/>
          </p:cNvPicPr>
          <p:nvPr/>
        </p:nvPicPr>
        <p:blipFill>
          <a:blip r:embed="rId3"/>
          <a:stretch>
            <a:fillRect/>
          </a:stretch>
        </p:blipFill>
        <p:spPr>
          <a:xfrm>
            <a:off x="-20320" y="-2540"/>
            <a:ext cx="12233275" cy="6863080"/>
          </a:xfrm>
          <a:prstGeom prst="rect">
            <a:avLst/>
          </a:prstGeom>
        </p:spPr>
      </p:pic>
      <p:cxnSp>
        <p:nvCxnSpPr>
          <p:cNvPr id="4" name="直接连接符 3"/>
          <p:cNvCxnSpPr/>
          <p:nvPr/>
        </p:nvCxnSpPr>
        <p:spPr>
          <a:xfrm>
            <a:off x="10137140" y="2569210"/>
            <a:ext cx="0" cy="26511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075430" y="2708275"/>
            <a:ext cx="6061710" cy="1198880"/>
          </a:xfrm>
          <a:prstGeom prst="rect">
            <a:avLst/>
          </a:prstGeom>
          <a:noFill/>
        </p:spPr>
        <p:txBody>
          <a:bodyPr wrap="square" rtlCol="0">
            <a:spAutoFit/>
          </a:bodyPr>
          <a:lstStyle/>
          <a:p>
            <a:r>
              <a:rPr lang="en-US" altLang="zh-CN" sz="7200" b="1">
                <a:solidFill>
                  <a:schemeClr val="bg1"/>
                </a:solidFill>
                <a:latin typeface="微软雅黑" panose="020B0503020204020204" charset="-122"/>
                <a:ea typeface="微软雅黑" panose="020B0503020204020204" charset="-122"/>
              </a:rPr>
              <a:t>THANK YOU</a:t>
            </a:r>
          </a:p>
        </p:txBody>
      </p:sp>
      <p:sp>
        <p:nvSpPr>
          <p:cNvPr id="6" name="文本框 5"/>
          <p:cNvSpPr txBox="1"/>
          <p:nvPr/>
        </p:nvSpPr>
        <p:spPr>
          <a:xfrm>
            <a:off x="2832735" y="4277360"/>
            <a:ext cx="7450455" cy="521970"/>
          </a:xfrm>
          <a:prstGeom prst="rect">
            <a:avLst/>
          </a:prstGeom>
          <a:noFill/>
        </p:spPr>
        <p:txBody>
          <a:bodyPr wrap="square" rtlCol="0">
            <a:spAutoFit/>
          </a:bodyPr>
          <a:lstStyle/>
          <a:p>
            <a:r>
              <a:rPr lang="zh-CN" altLang="en-US" sz="1400">
                <a:solidFill>
                  <a:schemeClr val="bg1"/>
                </a:solidFill>
                <a:latin typeface="微软雅黑" panose="020B0503020204020204" charset="-122"/>
                <a:ea typeface="微软雅黑" panose="020B0503020204020204" charset="-122"/>
              </a:rPr>
              <a:t>Thank you for the help of my business management tutor, and the partners of our group, and thank you for the knowledge of the teachers. Thank you again.</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121379"/>
          <p:cNvPicPr>
            <a:picLocks noChangeAspect="1"/>
          </p:cNvPicPr>
          <p:nvPr/>
        </p:nvPicPr>
        <p:blipFill>
          <a:blip r:embed="rId21"/>
          <a:srcRect t="43012" b="23135"/>
          <a:stretch>
            <a:fillRect/>
          </a:stretch>
        </p:blipFill>
        <p:spPr>
          <a:xfrm>
            <a:off x="-7620" y="1905"/>
            <a:ext cx="12209145" cy="2317115"/>
          </a:xfrm>
          <a:prstGeom prst="rect">
            <a:avLst/>
          </a:prstGeom>
        </p:spPr>
      </p:pic>
      <p:sp>
        <p:nvSpPr>
          <p:cNvPr id="5" name="文本框 4"/>
          <p:cNvSpPr txBox="1"/>
          <p:nvPr/>
        </p:nvSpPr>
        <p:spPr>
          <a:xfrm>
            <a:off x="3105785" y="186690"/>
            <a:ext cx="5973445" cy="1753235"/>
          </a:xfrm>
          <a:prstGeom prst="rect">
            <a:avLst/>
          </a:prstGeom>
          <a:noFill/>
        </p:spPr>
        <p:txBody>
          <a:bodyPr wrap="square" rtlCol="0">
            <a:spAutoFit/>
          </a:bodyPr>
          <a:lstStyle/>
          <a:p>
            <a:pPr algn="ctr" fontAlgn="auto">
              <a:lnSpc>
                <a:spcPct val="150000"/>
              </a:lnSpc>
            </a:pPr>
            <a:r>
              <a:rPr lang="zh-CN" altLang="en-US" sz="3600" b="1" spc="150">
                <a:solidFill>
                  <a:schemeClr val="bg2">
                    <a:lumMod val="10000"/>
                  </a:schemeClr>
                </a:solidFill>
                <a:latin typeface="微软雅黑" panose="020B0503020204020204" charset="-122"/>
                <a:ea typeface="微软雅黑" panose="020B0503020204020204" charset="-122"/>
              </a:rPr>
              <a:t>目    录   </a:t>
            </a:r>
          </a:p>
          <a:p>
            <a:pPr algn="ctr" fontAlgn="auto">
              <a:lnSpc>
                <a:spcPct val="150000"/>
              </a:lnSpc>
            </a:pPr>
            <a:r>
              <a:rPr lang="en-US" altLang="zh-CN" sz="3600" b="1" spc="150">
                <a:solidFill>
                  <a:schemeClr val="bg2">
                    <a:lumMod val="10000"/>
                  </a:schemeClr>
                </a:solidFill>
                <a:latin typeface="微软雅黑" panose="020B0503020204020204" charset="-122"/>
                <a:ea typeface="微软雅黑" panose="020B0503020204020204" charset="-122"/>
              </a:rPr>
              <a:t>CATALOG </a:t>
            </a:r>
          </a:p>
        </p:txBody>
      </p:sp>
      <p:grpSp>
        <p:nvGrpSpPr>
          <p:cNvPr id="24" name="组合 23"/>
          <p:cNvGrpSpPr/>
          <p:nvPr>
            <p:custDataLst>
              <p:tags r:id="rId1"/>
            </p:custDataLst>
          </p:nvPr>
        </p:nvGrpSpPr>
        <p:grpSpPr>
          <a:xfrm>
            <a:off x="2260919" y="2699038"/>
            <a:ext cx="3496230" cy="733643"/>
            <a:chOff x="400050" y="1810673"/>
            <a:chExt cx="3899319" cy="818227"/>
          </a:xfrm>
        </p:grpSpPr>
        <p:sp>
          <p:nvSpPr>
            <p:cNvPr id="7" name="矩形 6"/>
            <p:cNvSpPr/>
            <p:nvPr>
              <p:custDataLst>
                <p:tags r:id="rId17"/>
              </p:custDataLst>
            </p:nvPr>
          </p:nvSpPr>
          <p:spPr>
            <a:xfrm>
              <a:off x="1122696" y="1810673"/>
              <a:ext cx="3176673" cy="719542"/>
            </a:xfrm>
            <a:prstGeom prst="rect">
              <a:avLst/>
            </a:prstGeom>
          </p:spPr>
          <p:txBody>
            <a:bodyPr wrap="square">
              <a:spAutoFit/>
            </a:bodyPr>
            <a:lstStyle/>
            <a:p>
              <a:pPr algn="ctr">
                <a:defRPr/>
              </a:pPr>
              <a:r>
                <a:rPr lang="zh-CN" altLang="en-US" b="1" dirty="0">
                  <a:solidFill>
                    <a:schemeClr val="tx1">
                      <a:lumMod val="65000"/>
                      <a:lumOff val="35000"/>
                    </a:schemeClr>
                  </a:solidFill>
                  <a:latin typeface="微软雅黑" panose="020B0503020204020204" charset="-122"/>
                  <a:ea typeface="微软雅黑" panose="020B0503020204020204" charset="-122"/>
                  <a:sym typeface="+mn-ea"/>
                </a:rPr>
                <a:t>绪论</a:t>
              </a:r>
            </a:p>
            <a:p>
              <a:pPr algn="ctr">
                <a:defRPr/>
              </a:pPr>
              <a:r>
                <a:rPr lang="zh-CN" altLang="en-US" b="1" dirty="0">
                  <a:solidFill>
                    <a:schemeClr val="tx1">
                      <a:lumMod val="65000"/>
                      <a:lumOff val="35000"/>
                    </a:schemeClr>
                  </a:solidFill>
                  <a:latin typeface="微软雅黑" panose="020B0503020204020204" charset="-122"/>
                  <a:ea typeface="微软雅黑" panose="020B0503020204020204" charset="-122"/>
                  <a:sym typeface="+mn-ea"/>
                </a:rPr>
                <a:t>Introduction</a:t>
              </a:r>
            </a:p>
          </p:txBody>
        </p:sp>
        <p:sp>
          <p:nvSpPr>
            <p:cNvPr id="8" name="椭圆 7"/>
            <p:cNvSpPr/>
            <p:nvPr>
              <p:custDataLst>
                <p:tags r:id="rId18"/>
              </p:custDataLst>
            </p:nvPr>
          </p:nvSpPr>
          <p:spPr>
            <a:xfrm>
              <a:off x="400050" y="1915779"/>
              <a:ext cx="713121" cy="713121"/>
            </a:xfrm>
            <a:prstGeom prst="ellipse">
              <a:avLst/>
            </a:prstGeom>
            <a:solidFill>
              <a:srgbClr val="557099"/>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1</a:t>
              </a:r>
              <a:endParaRPr lang="zh-CN" altLang="en-US" sz="3200" dirty="0">
                <a:solidFill>
                  <a:schemeClr val="bg1"/>
                </a:solidFill>
              </a:endParaRPr>
            </a:p>
          </p:txBody>
        </p:sp>
      </p:grpSp>
      <p:grpSp>
        <p:nvGrpSpPr>
          <p:cNvPr id="23" name="组合 22"/>
          <p:cNvGrpSpPr/>
          <p:nvPr>
            <p:custDataLst>
              <p:tags r:id="rId2"/>
            </p:custDataLst>
          </p:nvPr>
        </p:nvGrpSpPr>
        <p:grpSpPr>
          <a:xfrm>
            <a:off x="2260919" y="4138090"/>
            <a:ext cx="3496230" cy="923330"/>
            <a:chOff x="400050" y="3953799"/>
            <a:chExt cx="3899319" cy="1029782"/>
          </a:xfrm>
        </p:grpSpPr>
        <p:sp>
          <p:nvSpPr>
            <p:cNvPr id="9" name="椭圆 8"/>
            <p:cNvSpPr/>
            <p:nvPr>
              <p:custDataLst>
                <p:tags r:id="rId15"/>
              </p:custDataLst>
            </p:nvPr>
          </p:nvSpPr>
          <p:spPr>
            <a:xfrm>
              <a:off x="400050" y="4058904"/>
              <a:ext cx="713121" cy="713121"/>
            </a:xfrm>
            <a:prstGeom prst="ellipse">
              <a:avLst/>
            </a:prstGeom>
            <a:solidFill>
              <a:schemeClr val="accent3"/>
            </a:solid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3</a:t>
              </a:r>
              <a:endParaRPr lang="zh-CN" altLang="en-US" sz="3200" dirty="0">
                <a:solidFill>
                  <a:schemeClr val="bg1"/>
                </a:solidFill>
              </a:endParaRPr>
            </a:p>
          </p:txBody>
        </p:sp>
        <p:sp>
          <p:nvSpPr>
            <p:cNvPr id="19" name="矩形 18"/>
            <p:cNvSpPr/>
            <p:nvPr>
              <p:custDataLst>
                <p:tags r:id="rId16"/>
              </p:custDataLst>
            </p:nvPr>
          </p:nvSpPr>
          <p:spPr>
            <a:xfrm>
              <a:off x="1122696" y="3953799"/>
              <a:ext cx="3176673" cy="1029782"/>
            </a:xfrm>
            <a:prstGeom prst="rect">
              <a:avLst/>
            </a:prstGeom>
          </p:spPr>
          <p:txBody>
            <a:bodyPr wrap="square">
              <a:spAutoFit/>
            </a:bodyPr>
            <a:lstStyle/>
            <a:p>
              <a:pPr algn="ctr">
                <a:defRPr/>
              </a:pPr>
              <a:r>
                <a:rPr lang="zh-CN" altLang="en-US" b="1" dirty="0">
                  <a:solidFill>
                    <a:schemeClr val="tx1">
                      <a:lumMod val="65000"/>
                      <a:lumOff val="35000"/>
                    </a:schemeClr>
                  </a:solidFill>
                  <a:latin typeface="微软雅黑" panose="020B0503020204020204" charset="-122"/>
                  <a:ea typeface="微软雅黑" panose="020B0503020204020204" charset="-122"/>
                  <a:sym typeface="+mn-ea"/>
                </a:rPr>
                <a:t>软件介绍</a:t>
              </a:r>
            </a:p>
            <a:p>
              <a:pPr algn="ctr">
                <a:defRPr/>
              </a:pPr>
              <a:r>
                <a:rPr lang="en-US" altLang="zh-CN" b="1" dirty="0" smtClean="0">
                  <a:solidFill>
                    <a:schemeClr val="tx1">
                      <a:lumMod val="65000"/>
                      <a:lumOff val="35000"/>
                    </a:schemeClr>
                  </a:solidFill>
                  <a:latin typeface="微软雅黑" panose="020B0503020204020204" charset="-122"/>
                  <a:ea typeface="微软雅黑" panose="020B0503020204020204" charset="-122"/>
                  <a:sym typeface="+mn-ea"/>
                </a:rPr>
                <a:t>The introduction of </a:t>
              </a:r>
            </a:p>
            <a:p>
              <a:pPr algn="ctr">
                <a:defRPr/>
              </a:pPr>
              <a:r>
                <a:rPr lang="en-US" altLang="zh-CN" b="1" dirty="0" smtClean="0">
                  <a:solidFill>
                    <a:schemeClr val="tx1">
                      <a:lumMod val="65000"/>
                      <a:lumOff val="35000"/>
                    </a:schemeClr>
                  </a:solidFill>
                  <a:latin typeface="微软雅黑" panose="020B0503020204020204" charset="-122"/>
                  <a:ea typeface="微软雅黑" panose="020B0503020204020204" charset="-122"/>
                  <a:sym typeface="+mn-ea"/>
                </a:rPr>
                <a:t>software</a:t>
              </a:r>
              <a:r>
                <a:rPr lang="zh-CN" altLang="en-US" b="1" dirty="0" smtClean="0">
                  <a:solidFill>
                    <a:schemeClr val="tx1">
                      <a:lumMod val="65000"/>
                      <a:lumOff val="35000"/>
                    </a:schemeClr>
                  </a:solidFill>
                  <a:latin typeface="微软雅黑" panose="020B0503020204020204" charset="-122"/>
                  <a:ea typeface="微软雅黑" panose="020B0503020204020204" charset="-122"/>
                  <a:sym typeface="+mn-ea"/>
                </a:rPr>
                <a:t> </a:t>
              </a:r>
              <a:endParaRPr lang="zh-CN" altLang="en-US" b="1"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10" name="组合 9"/>
          <p:cNvGrpSpPr/>
          <p:nvPr>
            <p:custDataLst>
              <p:tags r:id="rId3"/>
            </p:custDataLst>
          </p:nvPr>
        </p:nvGrpSpPr>
        <p:grpSpPr>
          <a:xfrm>
            <a:off x="6437155" y="2699038"/>
            <a:ext cx="3501548" cy="923330"/>
            <a:chOff x="4948238" y="1563023"/>
            <a:chExt cx="3905250" cy="1029782"/>
          </a:xfrm>
        </p:grpSpPr>
        <p:sp>
          <p:nvSpPr>
            <p:cNvPr id="13" name="椭圆 12"/>
            <p:cNvSpPr/>
            <p:nvPr>
              <p:custDataLst>
                <p:tags r:id="rId13"/>
              </p:custDataLst>
            </p:nvPr>
          </p:nvSpPr>
          <p:spPr>
            <a:xfrm>
              <a:off x="8140367" y="1668128"/>
              <a:ext cx="713121" cy="713121"/>
            </a:xfrm>
            <a:prstGeom prst="ellipse">
              <a:avLst/>
            </a:prstGeom>
            <a:solidFill>
              <a:srgbClr val="557099"/>
            </a:solidFill>
            <a:ln w="381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2</a:t>
              </a:r>
              <a:endParaRPr lang="zh-CN" altLang="en-US" sz="3200" dirty="0">
                <a:solidFill>
                  <a:schemeClr val="bg1"/>
                </a:solidFill>
              </a:endParaRPr>
            </a:p>
          </p:txBody>
        </p:sp>
        <p:sp>
          <p:nvSpPr>
            <p:cNvPr id="20" name="矩形 19"/>
            <p:cNvSpPr/>
            <p:nvPr>
              <p:custDataLst>
                <p:tags r:id="rId14"/>
              </p:custDataLst>
            </p:nvPr>
          </p:nvSpPr>
          <p:spPr>
            <a:xfrm>
              <a:off x="4948238" y="1563023"/>
              <a:ext cx="3176673" cy="1029782"/>
            </a:xfrm>
            <a:prstGeom prst="rect">
              <a:avLst/>
            </a:prstGeom>
          </p:spPr>
          <p:txBody>
            <a:bodyPr wrap="square">
              <a:spAutoFit/>
            </a:bodyPr>
            <a:lstStyle/>
            <a:p>
              <a:pPr algn="ctr">
                <a:defRPr/>
              </a:pPr>
              <a:r>
                <a:rPr lang="zh-CN" altLang="en-US" b="1" dirty="0" smtClean="0">
                  <a:solidFill>
                    <a:srgbClr val="000000">
                      <a:lumMod val="65000"/>
                      <a:lumOff val="35000"/>
                    </a:srgbClr>
                  </a:solidFill>
                  <a:latin typeface="微软雅黑" panose="020B0503020204020204" charset="-122"/>
                  <a:ea typeface="微软雅黑" panose="020B0503020204020204" charset="-122"/>
                  <a:sym typeface="+mn-ea"/>
                </a:rPr>
                <a:t>硬件介绍</a:t>
              </a:r>
              <a:endParaRPr lang="zh-CN" altLang="en-US" b="1" dirty="0">
                <a:solidFill>
                  <a:srgbClr val="000000">
                    <a:lumMod val="65000"/>
                    <a:lumOff val="35000"/>
                  </a:srgbClr>
                </a:solidFill>
                <a:latin typeface="微软雅黑" panose="020B0503020204020204" charset="-122"/>
                <a:ea typeface="微软雅黑" panose="020B0503020204020204" charset="-122"/>
              </a:endParaRPr>
            </a:p>
            <a:p>
              <a:pPr algn="ctr">
                <a:defRPr/>
              </a:pPr>
              <a:r>
                <a:rPr lang="en-US" altLang="zh-CN" b="1" dirty="0" smtClean="0">
                  <a:solidFill>
                    <a:srgbClr val="000000">
                      <a:lumMod val="65000"/>
                      <a:lumOff val="35000"/>
                    </a:srgbClr>
                  </a:solidFill>
                  <a:latin typeface="微软雅黑" panose="020B0503020204020204" charset="-122"/>
                  <a:ea typeface="微软雅黑" panose="020B0503020204020204" charset="-122"/>
                  <a:sym typeface="+mn-ea"/>
                </a:rPr>
                <a:t>The introduction of</a:t>
              </a:r>
            </a:p>
            <a:p>
              <a:pPr algn="ctr">
                <a:defRPr/>
              </a:pPr>
              <a:r>
                <a:rPr lang="en-US" altLang="zh-CN" b="1" dirty="0" smtClean="0">
                  <a:solidFill>
                    <a:srgbClr val="000000">
                      <a:lumMod val="65000"/>
                      <a:lumOff val="35000"/>
                    </a:srgbClr>
                  </a:solidFill>
                  <a:latin typeface="微软雅黑" panose="020B0503020204020204" charset="-122"/>
                  <a:ea typeface="微软雅黑" panose="020B0503020204020204" charset="-122"/>
                  <a:sym typeface="+mn-ea"/>
                </a:rPr>
                <a:t>Hardware</a:t>
              </a:r>
              <a:r>
                <a:rPr lang="zh-CN" altLang="en-US" b="1" dirty="0" smtClean="0">
                  <a:solidFill>
                    <a:srgbClr val="000000">
                      <a:lumMod val="65000"/>
                      <a:lumOff val="35000"/>
                    </a:srgbClr>
                  </a:solidFill>
                  <a:latin typeface="微软雅黑" panose="020B0503020204020204" charset="-122"/>
                  <a:ea typeface="微软雅黑" panose="020B0503020204020204" charset="-122"/>
                  <a:sym typeface="+mn-ea"/>
                </a:rPr>
                <a:t> </a:t>
              </a:r>
              <a:endParaRPr lang="en-US" altLang="zh-CN" b="1" dirty="0"/>
            </a:p>
          </p:txBody>
        </p:sp>
      </p:grpSp>
      <p:grpSp>
        <p:nvGrpSpPr>
          <p:cNvPr id="11" name="组合 10"/>
          <p:cNvGrpSpPr/>
          <p:nvPr>
            <p:custDataLst>
              <p:tags r:id="rId4"/>
            </p:custDataLst>
          </p:nvPr>
        </p:nvGrpSpPr>
        <p:grpSpPr>
          <a:xfrm>
            <a:off x="6437155" y="4138090"/>
            <a:ext cx="3501548" cy="923330"/>
            <a:chOff x="4948238" y="3167986"/>
            <a:chExt cx="3905250" cy="1029782"/>
          </a:xfrm>
        </p:grpSpPr>
        <p:sp>
          <p:nvSpPr>
            <p:cNvPr id="12" name="椭圆 11"/>
            <p:cNvSpPr/>
            <p:nvPr>
              <p:custDataLst>
                <p:tags r:id="rId11"/>
              </p:custDataLst>
            </p:nvPr>
          </p:nvSpPr>
          <p:spPr>
            <a:xfrm>
              <a:off x="8140367" y="3273091"/>
              <a:ext cx="713121" cy="713121"/>
            </a:xfrm>
            <a:prstGeom prst="ellipse">
              <a:avLst/>
            </a:prstGeom>
            <a:solidFill>
              <a:srgbClr val="A5A5A5"/>
            </a:solid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4</a:t>
              </a:r>
              <a:endParaRPr lang="zh-CN" altLang="en-US" sz="3200" dirty="0">
                <a:solidFill>
                  <a:schemeClr val="bg1"/>
                </a:solidFill>
              </a:endParaRPr>
            </a:p>
          </p:txBody>
        </p:sp>
        <p:sp>
          <p:nvSpPr>
            <p:cNvPr id="21" name="矩形 20"/>
            <p:cNvSpPr/>
            <p:nvPr>
              <p:custDataLst>
                <p:tags r:id="rId12"/>
              </p:custDataLst>
            </p:nvPr>
          </p:nvSpPr>
          <p:spPr>
            <a:xfrm>
              <a:off x="4948238" y="3167986"/>
              <a:ext cx="3176673" cy="1029782"/>
            </a:xfrm>
            <a:prstGeom prst="rect">
              <a:avLst/>
            </a:prstGeom>
          </p:spPr>
          <p:txBody>
            <a:bodyPr wrap="square">
              <a:spAutoFit/>
            </a:bodyPr>
            <a:lstStyle/>
            <a:p>
              <a:pPr algn="ctr">
                <a:defRPr/>
              </a:pPr>
              <a:r>
                <a:rPr lang="zh-CN" altLang="en-US" b="1" dirty="0" smtClean="0">
                  <a:solidFill>
                    <a:srgbClr val="000000">
                      <a:lumMod val="65000"/>
                      <a:lumOff val="35000"/>
                    </a:srgbClr>
                  </a:solidFill>
                  <a:latin typeface="微软雅黑" panose="020B0503020204020204" charset="-122"/>
                  <a:ea typeface="微软雅黑" panose="020B0503020204020204" charset="-122"/>
                  <a:sym typeface="+mn-ea"/>
                </a:rPr>
                <a:t>部分代码介绍</a:t>
              </a:r>
              <a:endParaRPr lang="zh-CN" altLang="en-US" b="1" dirty="0">
                <a:solidFill>
                  <a:srgbClr val="000000">
                    <a:lumMod val="65000"/>
                    <a:lumOff val="35000"/>
                  </a:srgbClr>
                </a:solidFill>
                <a:latin typeface="微软雅黑" panose="020B0503020204020204" charset="-122"/>
                <a:ea typeface="微软雅黑" panose="020B0503020204020204" charset="-122"/>
              </a:endParaRPr>
            </a:p>
            <a:p>
              <a:pPr algn="ctr">
                <a:defRPr/>
              </a:pPr>
              <a:r>
                <a:rPr lang="en-US" altLang="zh-CN" b="1" dirty="0" smtClean="0">
                  <a:solidFill>
                    <a:srgbClr val="000000">
                      <a:lumMod val="65000"/>
                      <a:lumOff val="35000"/>
                    </a:srgbClr>
                  </a:solidFill>
                  <a:latin typeface="微软雅黑" panose="020B0503020204020204" charset="-122"/>
                  <a:ea typeface="微软雅黑" panose="020B0503020204020204" charset="-122"/>
                  <a:sym typeface="+mn-ea"/>
                </a:rPr>
                <a:t>The introduction of part of code</a:t>
              </a:r>
              <a:endParaRPr lang="en-US" altLang="zh-CN" dirty="0"/>
            </a:p>
          </p:txBody>
        </p:sp>
      </p:grpSp>
      <p:grpSp>
        <p:nvGrpSpPr>
          <p:cNvPr id="29" name="组合 28"/>
          <p:cNvGrpSpPr/>
          <p:nvPr>
            <p:custDataLst>
              <p:tags r:id="rId5"/>
            </p:custDataLst>
          </p:nvPr>
        </p:nvGrpSpPr>
        <p:grpSpPr>
          <a:xfrm>
            <a:off x="2260919" y="5577142"/>
            <a:ext cx="3496230" cy="923330"/>
            <a:chOff x="400050" y="3953799"/>
            <a:chExt cx="3899319" cy="1029782"/>
          </a:xfrm>
        </p:grpSpPr>
        <p:sp>
          <p:nvSpPr>
            <p:cNvPr id="30" name="椭圆 29"/>
            <p:cNvSpPr/>
            <p:nvPr>
              <p:custDataLst>
                <p:tags r:id="rId9"/>
              </p:custDataLst>
            </p:nvPr>
          </p:nvSpPr>
          <p:spPr>
            <a:xfrm>
              <a:off x="400050" y="4058904"/>
              <a:ext cx="713121" cy="713121"/>
            </a:xfrm>
            <a:prstGeom prst="ellipse">
              <a:avLst/>
            </a:prstGeom>
            <a:solidFill>
              <a:srgbClr val="906E9B"/>
            </a:solid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5</a:t>
              </a:r>
              <a:endParaRPr lang="zh-CN" altLang="en-US" sz="3200" dirty="0">
                <a:solidFill>
                  <a:schemeClr val="bg1"/>
                </a:solidFill>
              </a:endParaRPr>
            </a:p>
          </p:txBody>
        </p:sp>
        <p:sp>
          <p:nvSpPr>
            <p:cNvPr id="31" name="矩形 30"/>
            <p:cNvSpPr/>
            <p:nvPr>
              <p:custDataLst>
                <p:tags r:id="rId10"/>
              </p:custDataLst>
            </p:nvPr>
          </p:nvSpPr>
          <p:spPr>
            <a:xfrm>
              <a:off x="1122696" y="3953799"/>
              <a:ext cx="3176673" cy="1029782"/>
            </a:xfrm>
            <a:prstGeom prst="rect">
              <a:avLst/>
            </a:prstGeom>
          </p:spPr>
          <p:txBody>
            <a:bodyPr wrap="square">
              <a:spAutoFit/>
            </a:bodyPr>
            <a:lstStyle/>
            <a:p>
              <a:pPr algn="ctr">
                <a:defRPr/>
              </a:pPr>
              <a:r>
                <a:rPr lang="zh-CN" altLang="en-US" b="1" dirty="0">
                  <a:solidFill>
                    <a:schemeClr val="tx1">
                      <a:lumMod val="65000"/>
                      <a:lumOff val="35000"/>
                    </a:schemeClr>
                  </a:solidFill>
                  <a:latin typeface="微软雅黑" panose="020B0503020204020204" charset="-122"/>
                  <a:ea typeface="微软雅黑" panose="020B0503020204020204" charset="-122"/>
                  <a:sym typeface="+mn-ea"/>
                </a:rPr>
                <a:t>演示流程</a:t>
              </a:r>
            </a:p>
            <a:p>
              <a:pPr algn="ctr">
                <a:defRPr/>
              </a:pPr>
              <a:r>
                <a:rPr lang="en-US" altLang="zh-CN" b="1" dirty="0" smtClean="0">
                  <a:solidFill>
                    <a:schemeClr val="tx1">
                      <a:lumMod val="65000"/>
                      <a:lumOff val="35000"/>
                    </a:schemeClr>
                  </a:solidFill>
                  <a:latin typeface="微软雅黑" panose="020B0503020204020204" charset="-122"/>
                  <a:ea typeface="微软雅黑" panose="020B0503020204020204" charset="-122"/>
                  <a:sym typeface="+mn-ea"/>
                </a:rPr>
                <a:t>Demonstration process</a:t>
              </a:r>
              <a:endParaRPr lang="zh-CN" altLang="en-US" b="1" dirty="0">
                <a:solidFill>
                  <a:schemeClr val="tx1">
                    <a:lumMod val="65000"/>
                    <a:lumOff val="35000"/>
                  </a:schemeClr>
                </a:solidFill>
                <a:latin typeface="微软雅黑" panose="020B0503020204020204" charset="-122"/>
                <a:ea typeface="微软雅黑" panose="020B0503020204020204" charset="-122"/>
                <a:sym typeface="+mn-ea"/>
              </a:endParaRPr>
            </a:p>
          </p:txBody>
        </p:sp>
      </p:grpSp>
      <p:grpSp>
        <p:nvGrpSpPr>
          <p:cNvPr id="14" name="组合 13"/>
          <p:cNvGrpSpPr/>
          <p:nvPr>
            <p:custDataLst>
              <p:tags r:id="rId6"/>
            </p:custDataLst>
          </p:nvPr>
        </p:nvGrpSpPr>
        <p:grpSpPr>
          <a:xfrm>
            <a:off x="6437155" y="5577141"/>
            <a:ext cx="3501548" cy="733643"/>
            <a:chOff x="4948238" y="4772949"/>
            <a:chExt cx="3905250" cy="818226"/>
          </a:xfrm>
        </p:grpSpPr>
        <p:sp>
          <p:nvSpPr>
            <p:cNvPr id="33" name="椭圆 32"/>
            <p:cNvSpPr/>
            <p:nvPr>
              <p:custDataLst>
                <p:tags r:id="rId7"/>
              </p:custDataLst>
            </p:nvPr>
          </p:nvSpPr>
          <p:spPr>
            <a:xfrm>
              <a:off x="8140367" y="4878054"/>
              <a:ext cx="713121" cy="713121"/>
            </a:xfrm>
            <a:prstGeom prst="ellipse">
              <a:avLst/>
            </a:prstGeom>
            <a:solidFill>
              <a:srgbClr val="906E9B"/>
            </a:solid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6</a:t>
              </a:r>
              <a:endParaRPr lang="zh-CN" altLang="en-US" sz="3200" dirty="0">
                <a:solidFill>
                  <a:schemeClr val="bg1"/>
                </a:solidFill>
              </a:endParaRPr>
            </a:p>
          </p:txBody>
        </p:sp>
        <p:sp>
          <p:nvSpPr>
            <p:cNvPr id="34" name="矩形 33"/>
            <p:cNvSpPr/>
            <p:nvPr>
              <p:custDataLst>
                <p:tags r:id="rId8"/>
              </p:custDataLst>
            </p:nvPr>
          </p:nvSpPr>
          <p:spPr>
            <a:xfrm>
              <a:off x="4948238" y="4772949"/>
              <a:ext cx="3176673" cy="719542"/>
            </a:xfrm>
            <a:prstGeom prst="rect">
              <a:avLst/>
            </a:prstGeom>
          </p:spPr>
          <p:txBody>
            <a:bodyPr wrap="square">
              <a:spAutoFit/>
            </a:bodyPr>
            <a:lstStyle/>
            <a:p>
              <a:pPr algn="ctr">
                <a:defRPr/>
              </a:pPr>
              <a:r>
                <a:rPr lang="zh-CN" altLang="en-US" b="1" dirty="0">
                  <a:solidFill>
                    <a:srgbClr val="000000">
                      <a:lumMod val="65000"/>
                      <a:lumOff val="35000"/>
                    </a:srgbClr>
                  </a:solidFill>
                  <a:latin typeface="微软雅黑" panose="020B0503020204020204" charset="-122"/>
                  <a:ea typeface="微软雅黑" panose="020B0503020204020204" charset="-122"/>
                  <a:sym typeface="+mn-ea"/>
                </a:rPr>
                <a:t>论文总结</a:t>
              </a:r>
              <a:endParaRPr lang="zh-CN" altLang="en-US" b="1" dirty="0">
                <a:solidFill>
                  <a:srgbClr val="000000">
                    <a:lumMod val="65000"/>
                    <a:lumOff val="35000"/>
                  </a:srgbClr>
                </a:solidFill>
                <a:latin typeface="微软雅黑" panose="020B0503020204020204" charset="-122"/>
                <a:ea typeface="微软雅黑" panose="020B0503020204020204" charset="-122"/>
              </a:endParaRPr>
            </a:p>
            <a:p>
              <a:pPr algn="ctr">
                <a:defRPr/>
              </a:pPr>
              <a:r>
                <a:rPr lang="en-US" altLang="zh-CN" b="1" dirty="0">
                  <a:solidFill>
                    <a:srgbClr val="000000">
                      <a:lumMod val="65000"/>
                      <a:lumOff val="35000"/>
                    </a:srgbClr>
                  </a:solidFill>
                  <a:latin typeface="微软雅黑" panose="020B0503020204020204" charset="-122"/>
                  <a:ea typeface="微软雅黑" panose="020B0503020204020204" charset="-122"/>
                  <a:sym typeface="+mn-ea"/>
                </a:rPr>
                <a:t>S</a:t>
              </a:r>
              <a:r>
                <a:rPr lang="zh-CN" altLang="en-US" b="1" dirty="0">
                  <a:solidFill>
                    <a:srgbClr val="000000">
                      <a:lumMod val="65000"/>
                      <a:lumOff val="35000"/>
                    </a:srgbClr>
                  </a:solidFill>
                  <a:latin typeface="微软雅黑" panose="020B0503020204020204" charset="-122"/>
                  <a:ea typeface="微软雅黑" panose="020B0503020204020204" charset="-122"/>
                  <a:sym typeface="+mn-ea"/>
                </a:rPr>
                <a:t>ummary</a:t>
              </a:r>
              <a:endParaRPr lang="en-US" altLang="zh-CN" dirty="0"/>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130594"/>
          <p:cNvPicPr>
            <a:picLocks noChangeAspect="1"/>
          </p:cNvPicPr>
          <p:nvPr/>
        </p:nvPicPr>
        <p:blipFill>
          <a:blip r:embed="rId4"/>
          <a:srcRect r="70556"/>
          <a:stretch>
            <a:fillRect/>
          </a:stretch>
        </p:blipFill>
        <p:spPr>
          <a:xfrm>
            <a:off x="596900" y="600075"/>
            <a:ext cx="3380740" cy="5657850"/>
          </a:xfrm>
          <a:prstGeom prst="rect">
            <a:avLst/>
          </a:prstGeom>
        </p:spPr>
      </p:pic>
      <p:pic>
        <p:nvPicPr>
          <p:cNvPr id="11" name="图片 10" descr="1130594"/>
          <p:cNvPicPr>
            <a:picLocks noChangeAspect="1"/>
          </p:cNvPicPr>
          <p:nvPr/>
        </p:nvPicPr>
        <p:blipFill>
          <a:blip r:embed="rId4"/>
          <a:srcRect l="24316" r="14235"/>
          <a:stretch>
            <a:fillRect/>
          </a:stretch>
        </p:blipFill>
        <p:spPr>
          <a:xfrm>
            <a:off x="4341495" y="600075"/>
            <a:ext cx="7088505" cy="5657850"/>
          </a:xfrm>
          <a:prstGeom prst="rect">
            <a:avLst/>
          </a:prstGeom>
        </p:spPr>
      </p:pic>
      <p:sp>
        <p:nvSpPr>
          <p:cNvPr id="12" name="矩形 11"/>
          <p:cNvSpPr/>
          <p:nvPr/>
        </p:nvSpPr>
        <p:spPr>
          <a:xfrm>
            <a:off x="596900" y="600075"/>
            <a:ext cx="3744595" cy="5657850"/>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95705" y="600075"/>
            <a:ext cx="2183130" cy="5658485"/>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bg2">
                    <a:lumMod val="10000"/>
                  </a:schemeClr>
                </a:solidFill>
                <a:latin typeface="微软雅黑" panose="020B0503020204020204" charset="-122"/>
                <a:ea typeface="微软雅黑" panose="020B0503020204020204" charset="-122"/>
                <a:sym typeface="+mn-ea"/>
              </a:rPr>
              <a:t>01 </a:t>
            </a:r>
            <a:r>
              <a:rPr lang="zh-CN" altLang="en-US" sz="3600" b="1" spc="150" dirty="0">
                <a:solidFill>
                  <a:schemeClr val="tx1">
                    <a:lumMod val="65000"/>
                    <a:lumOff val="35000"/>
                  </a:schemeClr>
                </a:solidFill>
                <a:uFillTx/>
                <a:latin typeface="微软雅黑" panose="020B0503020204020204" charset="-122"/>
                <a:ea typeface="微软雅黑" panose="020B0503020204020204" charset="-122"/>
                <a:sym typeface="+mn-ea"/>
              </a:rPr>
              <a:t>绪论</a:t>
            </a:r>
          </a:p>
          <a:p>
            <a:pPr algn="l">
              <a:defRPr/>
            </a:pPr>
            <a:r>
              <a:rPr lang="zh-CN" altLang="en-US" sz="3200" b="1" spc="150" dirty="0">
                <a:solidFill>
                  <a:schemeClr val="tx1">
                    <a:lumMod val="65000"/>
                    <a:lumOff val="35000"/>
                  </a:schemeClr>
                </a:solidFill>
                <a:uFillTx/>
                <a:latin typeface="微软雅黑" panose="020B0503020204020204" charset="-122"/>
                <a:ea typeface="微软雅黑" panose="020B0503020204020204" charset="-122"/>
                <a:sym typeface="+mn-ea"/>
              </a:rPr>
              <a:t>Introduction</a:t>
            </a:r>
          </a:p>
          <a:p>
            <a:pPr algn="l">
              <a:defRPr/>
            </a:pPr>
            <a:endParaRPr lang="zh-CN" altLang="en-US" sz="32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245099"/>
          <p:cNvPicPr>
            <a:picLocks noChangeAspect="1"/>
          </p:cNvPicPr>
          <p:nvPr/>
        </p:nvPicPr>
        <p:blipFill>
          <a:blip r:embed="rId3"/>
          <a:stretch>
            <a:fillRect/>
          </a:stretch>
        </p:blipFill>
        <p:spPr>
          <a:xfrm>
            <a:off x="12700" y="6985"/>
            <a:ext cx="12280900" cy="6851015"/>
          </a:xfrm>
          <a:prstGeom prst="rect">
            <a:avLst/>
          </a:prstGeom>
        </p:spPr>
      </p:pic>
      <p:sp>
        <p:nvSpPr>
          <p:cNvPr id="6" name="矩形 5"/>
          <p:cNvSpPr/>
          <p:nvPr/>
        </p:nvSpPr>
        <p:spPr>
          <a:xfrm>
            <a:off x="953135" y="753745"/>
            <a:ext cx="10287000" cy="534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621155" y="1819275"/>
            <a:ext cx="8951595" cy="2999740"/>
          </a:xfrm>
          <a:prstGeom prst="rect">
            <a:avLst/>
          </a:prstGeom>
          <a:noFill/>
        </p:spPr>
        <p:txBody>
          <a:bodyPr wrap="square" rtlCol="0">
            <a:spAutoFit/>
          </a:bodyPr>
          <a:lstStyle/>
          <a:p>
            <a:pPr fontAlgn="auto">
              <a:lnSpc>
                <a:spcPct val="150000"/>
              </a:lnSpc>
            </a:pPr>
            <a:r>
              <a:rPr lang="zh-CN" altLang="en-US" spc="130" dirty="0">
                <a:solidFill>
                  <a:schemeClr val="bg2">
                    <a:lumMod val="10000"/>
                  </a:schemeClr>
                </a:solidFill>
                <a:uFillTx/>
                <a:latin typeface="微软雅黑" panose="020B0503020204020204" charset="-122"/>
                <a:ea typeface="微软雅黑" panose="020B0503020204020204" charset="-122"/>
                <a:sym typeface="+mn-ea"/>
              </a:rPr>
              <a:t>点击此处简单阐述你的论文绪论内容点击此处简单阐述你的论文绪论内容，点击此处简单阐述你的论文绪论内容，点击此处简单阐述你的论文绪论内容，点击此处简单阐述你的论文绪论内容。</a:t>
            </a:r>
          </a:p>
          <a:p>
            <a:pPr fontAlgn="auto">
              <a:lnSpc>
                <a:spcPct val="150000"/>
              </a:lnSpc>
            </a:pPr>
            <a:endParaRPr lang="zh-CN" altLang="en-US" spc="130" dirty="0">
              <a:solidFill>
                <a:schemeClr val="bg2">
                  <a:lumMod val="10000"/>
                </a:schemeClr>
              </a:solidFill>
              <a:uFillTx/>
              <a:latin typeface="微软雅黑" panose="020B0503020204020204" charset="-122"/>
              <a:ea typeface="微软雅黑" panose="020B0503020204020204" charset="-122"/>
              <a:sym typeface="+mn-ea"/>
            </a:endParaRPr>
          </a:p>
          <a:p>
            <a:pPr fontAlgn="auto">
              <a:lnSpc>
                <a:spcPct val="150000"/>
              </a:lnSpc>
            </a:pPr>
            <a:r>
              <a:rPr lang="zh-CN" altLang="en-US" dirty="0">
                <a:solidFill>
                  <a:schemeClr val="bg2">
                    <a:lumMod val="10000"/>
                  </a:schemeClr>
                </a:solidFill>
                <a:latin typeface="微软雅黑" panose="020B0503020204020204" charset="-122"/>
                <a:ea typeface="微软雅黑" panose="020B0503020204020204" charset="-122"/>
                <a:sym typeface="+mn-ea"/>
              </a:rPr>
              <a:t>Click here to simply explain the introduction of your paper.Click here to simply explain the introduction of your paper.</a:t>
            </a:r>
          </a:p>
          <a:p>
            <a:pPr fontAlgn="auto">
              <a:lnSpc>
                <a:spcPct val="150000"/>
              </a:lnSpc>
            </a:pPr>
            <a:r>
              <a:rPr lang="zh-CN" altLang="en-US" dirty="0">
                <a:solidFill>
                  <a:schemeClr val="bg2">
                    <a:lumMod val="10000"/>
                  </a:schemeClr>
                </a:solidFill>
                <a:latin typeface="微软雅黑" panose="020B0503020204020204" charset="-122"/>
                <a:ea typeface="微软雅黑" panose="020B0503020204020204" charset="-122"/>
                <a:sym typeface="+mn-ea"/>
              </a:rPr>
              <a:t>Click here to simply explain the introduction of your paper.</a:t>
            </a:r>
            <a:endParaRPr lang="zh-CN" altLang="en-US" spc="130" dirty="0">
              <a:solidFill>
                <a:schemeClr val="bg2">
                  <a:lumMod val="10000"/>
                </a:schemeClr>
              </a:solidFill>
              <a:uFillTx/>
              <a:latin typeface="微软雅黑" panose="020B0503020204020204" charset="-122"/>
              <a:ea typeface="微软雅黑" panose="020B0503020204020204" charset="-122"/>
              <a:sym typeface="+mn-ea"/>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155212"/>
          <p:cNvPicPr>
            <a:picLocks noChangeAspect="1"/>
          </p:cNvPicPr>
          <p:nvPr/>
        </p:nvPicPr>
        <p:blipFill>
          <a:blip r:embed="rId4"/>
          <a:stretch>
            <a:fillRect/>
          </a:stretch>
        </p:blipFill>
        <p:spPr>
          <a:xfrm>
            <a:off x="-5080" y="-3175"/>
            <a:ext cx="12202160" cy="6883400"/>
          </a:xfrm>
          <a:prstGeom prst="rect">
            <a:avLst/>
          </a:prstGeom>
        </p:spPr>
      </p:pic>
      <p:cxnSp>
        <p:nvCxnSpPr>
          <p:cNvPr id="6" name="直接连接符 5"/>
          <p:cNvCxnSpPr>
            <a:stCxn id="5" idx="0"/>
            <a:endCxn id="5" idx="2"/>
          </p:cNvCxnSpPr>
          <p:nvPr/>
        </p:nvCxnSpPr>
        <p:spPr>
          <a:xfrm>
            <a:off x="6096000" y="-3175"/>
            <a:ext cx="0" cy="6883400"/>
          </a:xfrm>
          <a:prstGeom prst="line">
            <a:avLst/>
          </a:prstGeom>
          <a:ln w="666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1"/>
          </p:cNvCxnSpPr>
          <p:nvPr/>
        </p:nvCxnSpPr>
        <p:spPr>
          <a:xfrm>
            <a:off x="-5080" y="3438525"/>
            <a:ext cx="12181840" cy="0"/>
          </a:xfrm>
          <a:prstGeom prst="line">
            <a:avLst/>
          </a:prstGeom>
          <a:ln w="666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49910" y="302895"/>
            <a:ext cx="5072380" cy="289814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650355" y="3749040"/>
            <a:ext cx="5072380" cy="289814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45185" y="782955"/>
            <a:ext cx="4482465" cy="1938020"/>
          </a:xfrm>
          <a:prstGeom prst="rect">
            <a:avLst/>
          </a:prstGeom>
          <a:noFill/>
        </p:spPr>
        <p:txBody>
          <a:bodyPr wrap="square" rtlCol="0">
            <a:spAutoFit/>
          </a:bodyPr>
          <a:lstStyle/>
          <a:p>
            <a:pPr fontAlgn="auto">
              <a:lnSpc>
                <a:spcPct val="150000"/>
              </a:lnSpc>
            </a:pPr>
            <a:r>
              <a:rPr lang="zh-CN" altLang="en-US" sz="1600" spc="130">
                <a:solidFill>
                  <a:schemeClr val="tx1"/>
                </a:solidFill>
                <a:uFillTx/>
                <a:latin typeface="微软雅黑" panose="020B0503020204020204" charset="-122"/>
                <a:ea typeface="微软雅黑" panose="020B0503020204020204" charset="-122"/>
              </a:rPr>
              <a:t>绪论主要是介绍某研究领域的背景、意义、发展状况、目前的水平等;</a:t>
            </a:r>
          </a:p>
          <a:p>
            <a:pPr fontAlgn="auto">
              <a:lnSpc>
                <a:spcPct val="150000"/>
              </a:lnSpc>
            </a:pPr>
            <a:r>
              <a:rPr lang="zh-CN" altLang="en-US" sz="1600" spc="130">
                <a:solidFill>
                  <a:schemeClr val="tx1"/>
                </a:solidFill>
                <a:uFillTx/>
                <a:latin typeface="微软雅黑" panose="020B0503020204020204" charset="-122"/>
                <a:ea typeface="微软雅黑" panose="020B0503020204020204" charset="-122"/>
              </a:rPr>
              <a:t>　　对相关领域的文献进行回顾和综述，包括前人的研究成果，已经解决的问题，并适当加以评价或比较；</a:t>
            </a:r>
          </a:p>
        </p:txBody>
      </p:sp>
      <p:sp>
        <p:nvSpPr>
          <p:cNvPr id="11" name="文本框 10"/>
          <p:cNvSpPr txBox="1"/>
          <p:nvPr/>
        </p:nvSpPr>
        <p:spPr>
          <a:xfrm>
            <a:off x="7131050" y="4106545"/>
            <a:ext cx="4110990" cy="2183765"/>
          </a:xfrm>
          <a:prstGeom prst="rect">
            <a:avLst/>
          </a:prstGeom>
          <a:noFill/>
        </p:spPr>
        <p:txBody>
          <a:bodyPr wrap="square" rtlCol="0">
            <a:spAutoFit/>
          </a:bodyPr>
          <a:lstStyle/>
          <a:p>
            <a:pPr fontAlgn="auto">
              <a:lnSpc>
                <a:spcPct val="150000"/>
              </a:lnSpc>
            </a:pPr>
            <a:r>
              <a:rPr lang="zh-CN" altLang="en-US" sz="1600" spc="130">
                <a:uFillTx/>
                <a:latin typeface="微软雅黑" panose="020B0503020204020204" charset="-122"/>
                <a:ea typeface="微软雅黑" panose="020B0503020204020204" charset="-122"/>
                <a:sym typeface="+mn-ea"/>
              </a:rPr>
              <a:t>指出前人尚未解决的问题，留下的技术空白，也可以提出新问题、解决这些新问题的新方法、新思路，从而引出自己研究课题的动机与意义；</a:t>
            </a:r>
            <a:endParaRPr lang="zh-CN" altLang="en-US" sz="1600" spc="130">
              <a:solidFill>
                <a:schemeClr val="tx1"/>
              </a:solidFill>
              <a:uFillTx/>
              <a:latin typeface="微软雅黑" panose="020B0503020204020204" charset="-122"/>
              <a:ea typeface="微软雅黑" panose="020B0503020204020204" charset="-122"/>
            </a:endParaRPr>
          </a:p>
          <a:p>
            <a:pPr fontAlgn="auto">
              <a:lnSpc>
                <a:spcPct val="150000"/>
              </a:lnSpc>
            </a:pPr>
            <a:r>
              <a:rPr lang="zh-CN" altLang="en-US" sz="1600" spc="130">
                <a:uFillTx/>
                <a:latin typeface="微软雅黑" panose="020B0503020204020204" charset="-122"/>
                <a:ea typeface="微软雅黑" panose="020B0503020204020204" charset="-122"/>
                <a:sym typeface="+mn-ea"/>
              </a:rPr>
              <a:t>说明自己研究课题的目的。</a:t>
            </a:r>
            <a:endParaRPr lang="zh-CN" altLang="en-US" sz="1600" spc="130">
              <a:solidFill>
                <a:schemeClr val="tx1"/>
              </a:solidFill>
              <a:uFillTx/>
              <a:latin typeface="微软雅黑" panose="020B0503020204020204" charset="-122"/>
              <a:ea typeface="微软雅黑" panose="020B0503020204020204" charset="-122"/>
            </a:endParaRPr>
          </a:p>
          <a:p>
            <a:endParaRPr lang="zh-CN" altLang="en-US" sz="1600"/>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30594"/>
          <p:cNvPicPr>
            <a:picLocks noChangeAspect="1"/>
          </p:cNvPicPr>
          <p:nvPr/>
        </p:nvPicPr>
        <p:blipFill>
          <a:blip r:embed="rId4"/>
          <a:srcRect b="44119"/>
          <a:stretch>
            <a:fillRect/>
          </a:stretch>
        </p:blipFill>
        <p:spPr>
          <a:xfrm>
            <a:off x="-3810" y="1658620"/>
            <a:ext cx="12202160" cy="3827780"/>
          </a:xfrm>
          <a:prstGeom prst="rect">
            <a:avLst/>
          </a:prstGeom>
        </p:spPr>
      </p:pic>
      <p:sp>
        <p:nvSpPr>
          <p:cNvPr id="22" name="文本框 21"/>
          <p:cNvSpPr txBox="1"/>
          <p:nvPr/>
        </p:nvSpPr>
        <p:spPr>
          <a:xfrm>
            <a:off x="8408571" y="562610"/>
            <a:ext cx="2308324" cy="5658485"/>
          </a:xfrm>
          <a:prstGeom prst="rect">
            <a:avLst/>
          </a:prstGeom>
          <a:solidFill>
            <a:schemeClr val="bg1">
              <a:alpha val="56000"/>
            </a:schemeClr>
          </a:solidFill>
        </p:spPr>
        <p:txBody>
          <a:bodyPr vert="eaVert" wrap="square" rtlCol="0">
            <a:spAutoFit/>
          </a:bodyPr>
          <a:lstStyle/>
          <a:p>
            <a:pPr algn="l">
              <a:defRPr/>
            </a:pPr>
            <a:r>
              <a:rPr lang="en-US" altLang="zh-CN" sz="6600" b="1" dirty="0">
                <a:solidFill>
                  <a:schemeClr val="tx1">
                    <a:lumMod val="85000"/>
                    <a:lumOff val="15000"/>
                  </a:schemeClr>
                </a:solidFill>
                <a:latin typeface="微软雅黑" panose="020B0503020204020204" charset="-122"/>
                <a:ea typeface="微软雅黑" panose="020B0503020204020204" charset="-122"/>
                <a:sym typeface="+mn-ea"/>
              </a:rPr>
              <a:t>02 </a:t>
            </a:r>
            <a:r>
              <a:rPr lang="zh-CN" altLang="en-US" sz="3600" b="1" spc="150" dirty="0">
                <a:solidFill>
                  <a:schemeClr val="tx1">
                    <a:lumMod val="65000"/>
                    <a:lumOff val="35000"/>
                  </a:schemeClr>
                </a:solidFill>
                <a:latin typeface="微软雅黑" panose="020B0503020204020204" charset="-122"/>
                <a:ea typeface="微软雅黑" panose="020B0503020204020204" charset="-122"/>
                <a:sym typeface="+mn-ea"/>
              </a:rPr>
              <a:t>硬件介绍</a:t>
            </a:r>
            <a:endParaRPr lang="zh-CN" altLang="en-US" sz="3600" b="1" spc="150" dirty="0" smtClean="0">
              <a:solidFill>
                <a:schemeClr val="tx1">
                  <a:lumMod val="65000"/>
                  <a:lumOff val="35000"/>
                </a:schemeClr>
              </a:solidFill>
              <a:latin typeface="微软雅黑" panose="020B0503020204020204" charset="-122"/>
              <a:ea typeface="微软雅黑" panose="020B0503020204020204" charset="-122"/>
              <a:sym typeface="+mn-ea"/>
            </a:endParaRPr>
          </a:p>
          <a:p>
            <a:pPr algn="l">
              <a:defRPr/>
            </a:pPr>
            <a:r>
              <a:rPr lang="en-US" altLang="zh-CN" sz="3600" b="1" spc="150" dirty="0" smtClean="0">
                <a:solidFill>
                  <a:schemeClr val="tx1">
                    <a:lumMod val="85000"/>
                    <a:lumOff val="15000"/>
                  </a:schemeClr>
                </a:solidFill>
                <a:latin typeface="微软雅黑" panose="020B0503020204020204" charset="-122"/>
                <a:ea typeface="微软雅黑" panose="020B0503020204020204" charset="-122"/>
                <a:sym typeface="+mn-ea"/>
              </a:rPr>
              <a:t>The introduction of</a:t>
            </a:r>
            <a:endParaRPr lang="zh-CN" altLang="en-US" sz="3600" b="1" spc="150" dirty="0" smtClean="0">
              <a:solidFill>
                <a:schemeClr val="tx1">
                  <a:lumMod val="65000"/>
                  <a:lumOff val="35000"/>
                </a:schemeClr>
              </a:solidFill>
              <a:latin typeface="微软雅黑" panose="020B0503020204020204" charset="-122"/>
              <a:ea typeface="微软雅黑" panose="020B0503020204020204" charset="-122"/>
              <a:sym typeface="+mn-ea"/>
            </a:endParaRPr>
          </a:p>
          <a:p>
            <a:pPr algn="l">
              <a:defRPr/>
            </a:pPr>
            <a:r>
              <a:rPr lang="en-US" altLang="zh-CN" sz="3600" b="1" dirty="0" smtClean="0">
                <a:solidFill>
                  <a:schemeClr val="tx1">
                    <a:lumMod val="65000"/>
                    <a:lumOff val="35000"/>
                  </a:schemeClr>
                </a:solidFill>
                <a:latin typeface="微软雅黑" panose="020B0503020204020204" charset="-122"/>
                <a:ea typeface="微软雅黑" panose="020B0503020204020204" charset="-122"/>
                <a:sym typeface="+mn-ea"/>
              </a:rPr>
              <a:t>        Hardware</a:t>
            </a:r>
            <a:endParaRPr lang="zh-CN" altLang="en-US" sz="36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585460" y="5214620"/>
            <a:ext cx="5527040" cy="306070"/>
          </a:xfrm>
          <a:prstGeom prst="rect">
            <a:avLst/>
          </a:prstGeom>
          <a:gradFill>
            <a:gsLst>
              <a:gs pos="0">
                <a:srgbClr val="DF6E7E"/>
              </a:gs>
              <a:gs pos="100000">
                <a:srgbClr val="6A636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85459" y="1337945"/>
            <a:ext cx="3678613" cy="646331"/>
          </a:xfrm>
          <a:prstGeom prst="rect">
            <a:avLst/>
          </a:prstGeom>
          <a:noFill/>
        </p:spPr>
        <p:txBody>
          <a:bodyPr wrap="square" rtlCol="0">
            <a:spAutoFit/>
          </a:bodyPr>
          <a:lstStyle/>
          <a:p>
            <a:r>
              <a:rPr lang="zh-CN" altLang="en-US" sz="3600" b="1" dirty="0" smtClean="0">
                <a:solidFill>
                  <a:schemeClr val="tx1">
                    <a:lumMod val="65000"/>
                    <a:lumOff val="35000"/>
                  </a:schemeClr>
                </a:solidFill>
                <a:latin typeface="微软雅黑" panose="020B0503020204020204" charset="-122"/>
                <a:ea typeface="微软雅黑" panose="020B0503020204020204" charset="-122"/>
                <a:sym typeface="+mn-ea"/>
              </a:rPr>
              <a:t>硬件介绍</a:t>
            </a:r>
            <a:endParaRPr lang="en-US" altLang="zh-CN" sz="3600" b="1" dirty="0">
              <a:solidFill>
                <a:schemeClr val="tx1">
                  <a:lumMod val="65000"/>
                  <a:lumOff val="35000"/>
                </a:schemeClr>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26240" y="691832"/>
            <a:ext cx="3876675" cy="5168900"/>
          </a:xfrm>
          <a:prstGeom prst="rect">
            <a:avLst/>
          </a:prstGeom>
        </p:spPr>
      </p:pic>
      <p:sp>
        <p:nvSpPr>
          <p:cNvPr id="9" name="文本框 8"/>
          <p:cNvSpPr txBox="1"/>
          <p:nvPr/>
        </p:nvSpPr>
        <p:spPr>
          <a:xfrm>
            <a:off x="193964" y="2576946"/>
            <a:ext cx="2168286" cy="369332"/>
          </a:xfrm>
          <a:prstGeom prst="rect">
            <a:avLst/>
          </a:prstGeom>
          <a:noFill/>
        </p:spPr>
        <p:txBody>
          <a:bodyPr wrap="none" rtlCol="0">
            <a:spAutoFit/>
          </a:bodyPr>
          <a:lstStyle/>
          <a:p>
            <a:r>
              <a:rPr lang="en-US" altLang="zh-CN" dirty="0" smtClean="0"/>
              <a:t>LCD1602</a:t>
            </a:r>
            <a:r>
              <a:rPr lang="zh-CN" altLang="en-US" dirty="0" smtClean="0"/>
              <a:t>液晶显示屏</a:t>
            </a:r>
            <a:endParaRPr lang="zh-CN" altLang="en-US" dirty="0"/>
          </a:p>
        </p:txBody>
      </p:sp>
      <p:sp>
        <p:nvSpPr>
          <p:cNvPr id="10" name="文本框 9"/>
          <p:cNvSpPr txBox="1"/>
          <p:nvPr/>
        </p:nvSpPr>
        <p:spPr>
          <a:xfrm>
            <a:off x="3066473" y="2576946"/>
            <a:ext cx="1154545" cy="369332"/>
          </a:xfrm>
          <a:prstGeom prst="rect">
            <a:avLst/>
          </a:prstGeom>
          <a:solidFill>
            <a:srgbClr val="CCD9E5"/>
          </a:solidFill>
        </p:spPr>
        <p:txBody>
          <a:bodyPr wrap="square" rtlCol="0">
            <a:spAutoFit/>
          </a:bodyPr>
          <a:lstStyle/>
          <a:p>
            <a:r>
              <a:rPr lang="en-US" altLang="zh-CN" dirty="0" smtClean="0"/>
              <a:t>STC89C52</a:t>
            </a:r>
            <a:endParaRPr lang="zh-CN" altLang="en-US" dirty="0"/>
          </a:p>
        </p:txBody>
      </p:sp>
      <p:sp>
        <p:nvSpPr>
          <p:cNvPr id="11" name="文本框 10"/>
          <p:cNvSpPr txBox="1"/>
          <p:nvPr/>
        </p:nvSpPr>
        <p:spPr>
          <a:xfrm>
            <a:off x="748145" y="3546764"/>
            <a:ext cx="1681018" cy="369332"/>
          </a:xfrm>
          <a:prstGeom prst="rect">
            <a:avLst/>
          </a:prstGeom>
          <a:noFill/>
        </p:spPr>
        <p:txBody>
          <a:bodyPr wrap="square" rtlCol="0">
            <a:spAutoFit/>
          </a:bodyPr>
          <a:lstStyle/>
          <a:p>
            <a:r>
              <a:rPr lang="en-US" altLang="zh-CN" dirty="0" smtClean="0"/>
              <a:t>HC-05</a:t>
            </a:r>
            <a:r>
              <a:rPr lang="zh-CN" altLang="en-US" dirty="0" smtClean="0"/>
              <a:t>蓝牙模块</a:t>
            </a:r>
            <a:endParaRPr lang="zh-CN" altLang="en-US" dirty="0"/>
          </a:p>
        </p:txBody>
      </p:sp>
      <p:sp>
        <p:nvSpPr>
          <p:cNvPr id="12" name="文本框 11"/>
          <p:cNvSpPr txBox="1"/>
          <p:nvPr/>
        </p:nvSpPr>
        <p:spPr>
          <a:xfrm>
            <a:off x="3342737" y="4734451"/>
            <a:ext cx="1906291" cy="369332"/>
          </a:xfrm>
          <a:prstGeom prst="rect">
            <a:avLst/>
          </a:prstGeom>
          <a:solidFill>
            <a:srgbClr val="CCD9E5"/>
          </a:solidFill>
        </p:spPr>
        <p:txBody>
          <a:bodyPr wrap="none" rtlCol="0">
            <a:spAutoFit/>
          </a:bodyPr>
          <a:lstStyle/>
          <a:p>
            <a:r>
              <a:rPr lang="en-US" altLang="zh-CN" dirty="0" smtClean="0"/>
              <a:t>ST188</a:t>
            </a:r>
            <a:r>
              <a:rPr lang="zh-CN" altLang="en-US" dirty="0" smtClean="0"/>
              <a:t>红外传感器</a:t>
            </a:r>
            <a:endParaRPr lang="zh-CN" altLang="en-US" dirty="0"/>
          </a:p>
        </p:txBody>
      </p:sp>
      <p:sp>
        <p:nvSpPr>
          <p:cNvPr id="13" name="文本框 12"/>
          <p:cNvSpPr txBox="1"/>
          <p:nvPr/>
        </p:nvSpPr>
        <p:spPr>
          <a:xfrm>
            <a:off x="2115128" y="4196026"/>
            <a:ext cx="1403927" cy="369332"/>
          </a:xfrm>
          <a:prstGeom prst="rect">
            <a:avLst/>
          </a:prstGeom>
          <a:solidFill>
            <a:srgbClr val="CCD9E5"/>
          </a:solidFill>
        </p:spPr>
        <p:txBody>
          <a:bodyPr wrap="square" rtlCol="0">
            <a:spAutoFit/>
          </a:bodyPr>
          <a:lstStyle/>
          <a:p>
            <a:r>
              <a:rPr lang="zh-CN" altLang="en-US" dirty="0" smtClean="0"/>
              <a:t>运算放大器</a:t>
            </a:r>
            <a:endParaRPr lang="zh-CN" altLang="en-US" dirty="0"/>
          </a:p>
        </p:txBody>
      </p:sp>
      <p:sp>
        <p:nvSpPr>
          <p:cNvPr id="14" name="文本框 13"/>
          <p:cNvSpPr txBox="1"/>
          <p:nvPr/>
        </p:nvSpPr>
        <p:spPr>
          <a:xfrm>
            <a:off x="5585458" y="2224544"/>
            <a:ext cx="5527041" cy="2031325"/>
          </a:xfrm>
          <a:prstGeom prst="rect">
            <a:avLst/>
          </a:prstGeom>
          <a:noFill/>
        </p:spPr>
        <p:txBody>
          <a:bodyPr wrap="square" rtlCol="0">
            <a:spAutoFit/>
          </a:bodyPr>
          <a:lstStyle/>
          <a:p>
            <a:r>
              <a:rPr lang="zh-CN" altLang="en-US" dirty="0" smtClean="0"/>
              <a:t>下位机主要硬件分别是</a:t>
            </a:r>
            <a:endParaRPr lang="en-US" altLang="zh-CN" dirty="0" smtClean="0"/>
          </a:p>
          <a:p>
            <a:r>
              <a:rPr lang="en-US" altLang="zh-CN" dirty="0" smtClean="0"/>
              <a:t>1.LCD1602</a:t>
            </a:r>
            <a:r>
              <a:rPr lang="zh-CN" altLang="en-US" dirty="0" smtClean="0"/>
              <a:t>液晶显示屏 </a:t>
            </a:r>
            <a:endParaRPr lang="en-US" altLang="zh-CN" dirty="0" smtClean="0"/>
          </a:p>
          <a:p>
            <a:r>
              <a:rPr lang="en-US" altLang="zh-CN" dirty="0" smtClean="0"/>
              <a:t>2.HC-05</a:t>
            </a:r>
            <a:r>
              <a:rPr lang="zh-CN" altLang="en-US" dirty="0" smtClean="0"/>
              <a:t>蓝牙模块</a:t>
            </a:r>
            <a:endParaRPr lang="en-US" altLang="zh-CN" dirty="0" smtClean="0"/>
          </a:p>
          <a:p>
            <a:r>
              <a:rPr lang="en-US" altLang="zh-CN" dirty="0" smtClean="0"/>
              <a:t>3.STC89R52</a:t>
            </a:r>
            <a:r>
              <a:rPr lang="zh-CN" altLang="en-US" dirty="0" smtClean="0"/>
              <a:t>单片机 </a:t>
            </a:r>
            <a:endParaRPr lang="en-US" altLang="zh-CN" dirty="0" smtClean="0"/>
          </a:p>
          <a:p>
            <a:r>
              <a:rPr lang="en-US" altLang="zh-CN" dirty="0" smtClean="0"/>
              <a:t>4.</a:t>
            </a:r>
            <a:r>
              <a:rPr lang="zh-CN" altLang="en-US" dirty="0" smtClean="0"/>
              <a:t>运算放大器 </a:t>
            </a:r>
            <a:endParaRPr lang="en-US" altLang="zh-CN" dirty="0" smtClean="0"/>
          </a:p>
          <a:p>
            <a:r>
              <a:rPr lang="en-US" altLang="zh-CN" dirty="0" smtClean="0"/>
              <a:t>5.ST188</a:t>
            </a:r>
            <a:r>
              <a:rPr lang="zh-CN" altLang="en-US" dirty="0" smtClean="0"/>
              <a:t>红外传感器</a:t>
            </a:r>
            <a:endParaRPr lang="en-US" altLang="zh-CN" dirty="0" smtClean="0"/>
          </a:p>
          <a:p>
            <a:endParaRPr lang="zh-CN" altLang="en-US" dirty="0"/>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82955" y="590550"/>
            <a:ext cx="10522585" cy="5408930"/>
          </a:xfrm>
          <a:prstGeom prst="rect">
            <a:avLst/>
          </a:prstGeom>
          <a:noFill/>
          <a:ln w="12700">
            <a:solidFill>
              <a:schemeClr val="bg2">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053346"/>
          <p:cNvPicPr>
            <a:picLocks noChangeAspect="1"/>
          </p:cNvPicPr>
          <p:nvPr/>
        </p:nvPicPr>
        <p:blipFill>
          <a:blip r:embed="rId3"/>
          <a:srcRect t="51684" b="26207"/>
          <a:stretch>
            <a:fillRect/>
          </a:stretch>
        </p:blipFill>
        <p:spPr>
          <a:xfrm>
            <a:off x="0" y="5653302"/>
            <a:ext cx="12181840" cy="1515110"/>
          </a:xfrm>
          <a:prstGeom prst="rect">
            <a:avLst/>
          </a:prstGeom>
        </p:spPr>
      </p:pic>
      <p:sp>
        <p:nvSpPr>
          <p:cNvPr id="8" name="文本框 7"/>
          <p:cNvSpPr txBox="1"/>
          <p:nvPr/>
        </p:nvSpPr>
        <p:spPr>
          <a:xfrm>
            <a:off x="782956" y="713451"/>
            <a:ext cx="7261918" cy="4893647"/>
          </a:xfrm>
          <a:prstGeom prst="rect">
            <a:avLst/>
          </a:prstGeom>
          <a:noFill/>
        </p:spPr>
        <p:txBody>
          <a:bodyPr wrap="square" rtlCol="0">
            <a:spAutoFit/>
          </a:bodyPr>
          <a:lstStyle/>
          <a:p>
            <a:pPr fontAlgn="auto">
              <a:lnSpc>
                <a:spcPct val="150000"/>
              </a:lnSpc>
            </a:pPr>
            <a:r>
              <a:rPr lang="zh-CN" altLang="en-US" sz="1600" spc="130" dirty="0" smtClean="0">
                <a:solidFill>
                  <a:srgbClr val="445A44"/>
                </a:solidFill>
                <a:latin typeface="微软雅黑" panose="020B0503020204020204" charset="-122"/>
                <a:ea typeface="微软雅黑" panose="020B0503020204020204" charset="-122"/>
                <a:sym typeface="+mn-ea"/>
              </a:rPr>
              <a:t>主要硬件模块介绍</a:t>
            </a:r>
            <a:endParaRPr lang="en-US" altLang="zh-CN" sz="1600" spc="130" dirty="0" smtClean="0">
              <a:solidFill>
                <a:srgbClr val="445A44"/>
              </a:solidFill>
              <a:latin typeface="微软雅黑" panose="020B0503020204020204" charset="-122"/>
              <a:ea typeface="微软雅黑" panose="020B0503020204020204" charset="-122"/>
              <a:sym typeface="+mn-ea"/>
            </a:endParaRPr>
          </a:p>
          <a:p>
            <a:pPr fontAlgn="auto">
              <a:lnSpc>
                <a:spcPct val="150000"/>
              </a:lnSpc>
            </a:pPr>
            <a:r>
              <a:rPr lang="en-US" altLang="zh-CN" sz="1600" spc="130" dirty="0" smtClean="0">
                <a:solidFill>
                  <a:srgbClr val="445A44"/>
                </a:solidFill>
                <a:uFillTx/>
                <a:latin typeface="微软雅黑" panose="020B0503020204020204" charset="-122"/>
                <a:ea typeface="微软雅黑" panose="020B0503020204020204" charset="-122"/>
                <a:sym typeface="+mn-ea"/>
              </a:rPr>
              <a:t>1.</a:t>
            </a:r>
            <a:r>
              <a:rPr lang="zh-CN" altLang="en-US" sz="1600" spc="130" dirty="0" smtClean="0">
                <a:solidFill>
                  <a:srgbClr val="445A44"/>
                </a:solidFill>
                <a:uFillTx/>
                <a:latin typeface="微软雅黑" panose="020B0503020204020204" charset="-122"/>
                <a:ea typeface="微软雅黑" panose="020B0503020204020204" charset="-122"/>
                <a:sym typeface="+mn-ea"/>
              </a:rPr>
              <a:t>检测模块</a:t>
            </a:r>
            <a:endParaRPr lang="en-US" altLang="zh-CN" sz="1600" spc="130" dirty="0" smtClean="0">
              <a:solidFill>
                <a:srgbClr val="445A44"/>
              </a:solidFill>
              <a:uFillTx/>
              <a:latin typeface="微软雅黑" panose="020B0503020204020204" charset="-122"/>
              <a:ea typeface="微软雅黑" panose="020B0503020204020204" charset="-122"/>
              <a:sym typeface="+mn-ea"/>
            </a:endParaRPr>
          </a:p>
          <a:p>
            <a:pPr fontAlgn="auto">
              <a:lnSpc>
                <a:spcPct val="150000"/>
              </a:lnSpc>
            </a:pPr>
            <a:r>
              <a:rPr lang="zh-CN" altLang="en-US" sz="1600" spc="130" dirty="0">
                <a:solidFill>
                  <a:srgbClr val="445A44"/>
                </a:solidFill>
                <a:latin typeface="微软雅黑" panose="020B0503020204020204" charset="-122"/>
                <a:ea typeface="微软雅黑" panose="020B0503020204020204" charset="-122"/>
                <a:sym typeface="+mn-ea"/>
              </a:rPr>
              <a:t>本</a:t>
            </a:r>
            <a:r>
              <a:rPr lang="zh-CN" altLang="en-US" sz="1600" spc="130" dirty="0" smtClean="0">
                <a:solidFill>
                  <a:srgbClr val="445A44"/>
                </a:solidFill>
                <a:latin typeface="微软雅黑" panose="020B0503020204020204" charset="-122"/>
                <a:ea typeface="微软雅黑" panose="020B0503020204020204" charset="-122"/>
                <a:sym typeface="+mn-ea"/>
              </a:rPr>
              <a:t>次检测采用的是</a:t>
            </a:r>
            <a:r>
              <a:rPr lang="en-US" altLang="zh-CN" sz="1600" spc="130" dirty="0" smtClean="0">
                <a:solidFill>
                  <a:srgbClr val="445A44"/>
                </a:solidFill>
                <a:latin typeface="微软雅黑" panose="020B0503020204020204" charset="-122"/>
                <a:ea typeface="微软雅黑" panose="020B0503020204020204" charset="-122"/>
                <a:sym typeface="+mn-ea"/>
              </a:rPr>
              <a:t>ST188</a:t>
            </a:r>
            <a:r>
              <a:rPr lang="zh-CN" altLang="en-US" sz="1600" spc="130" dirty="0" smtClean="0">
                <a:solidFill>
                  <a:srgbClr val="445A44"/>
                </a:solidFill>
                <a:latin typeface="微软雅黑" panose="020B0503020204020204" charset="-122"/>
                <a:ea typeface="微软雅黑" panose="020B0503020204020204" charset="-122"/>
                <a:sym typeface="+mn-ea"/>
              </a:rPr>
              <a:t>红外传感器，</a:t>
            </a:r>
            <a:r>
              <a:rPr lang="en-US" altLang="zh-CN" sz="1600" spc="130" dirty="0" smtClean="0">
                <a:solidFill>
                  <a:srgbClr val="445A44"/>
                </a:solidFill>
                <a:latin typeface="微软雅黑" panose="020B0503020204020204" charset="-122"/>
                <a:ea typeface="微软雅黑" panose="020B0503020204020204" charset="-122"/>
                <a:sym typeface="+mn-ea"/>
              </a:rPr>
              <a:t>ST188</a:t>
            </a:r>
            <a:r>
              <a:rPr lang="zh-CN" altLang="en-US" sz="1600" spc="130" dirty="0">
                <a:solidFill>
                  <a:srgbClr val="445A44"/>
                </a:solidFill>
                <a:latin typeface="微软雅黑" panose="020B0503020204020204" charset="-122"/>
                <a:ea typeface="微软雅黑" panose="020B0503020204020204" charset="-122"/>
                <a:sym typeface="+mn-ea"/>
              </a:rPr>
              <a:t>有一</a:t>
            </a:r>
            <a:r>
              <a:rPr lang="zh-CN" altLang="en-US" sz="1600" spc="130" dirty="0" smtClean="0">
                <a:solidFill>
                  <a:srgbClr val="445A44"/>
                </a:solidFill>
                <a:latin typeface="微软雅黑" panose="020B0503020204020204" charset="-122"/>
                <a:ea typeface="微软雅黑" panose="020B0503020204020204" charset="-122"/>
                <a:sym typeface="+mn-ea"/>
              </a:rPr>
              <a:t>个红外发射管跟红外接收管，可以将相应的光源信号转化为相应的电信号。当手指轻轻放在红外传感器上，指尖的血液流动其透光性会发生相应的改变</a:t>
            </a:r>
            <a:r>
              <a:rPr lang="zh-CN" altLang="en-US" sz="1600" spc="130" dirty="0">
                <a:solidFill>
                  <a:srgbClr val="445A44"/>
                </a:solidFill>
                <a:latin typeface="微软雅黑" panose="020B0503020204020204" charset="-122"/>
                <a:ea typeface="微软雅黑" panose="020B0503020204020204" charset="-122"/>
                <a:sym typeface="+mn-ea"/>
              </a:rPr>
              <a:t>，</a:t>
            </a:r>
            <a:r>
              <a:rPr lang="zh-CN" altLang="en-US" sz="1600" spc="130" dirty="0" smtClean="0">
                <a:solidFill>
                  <a:srgbClr val="445A44"/>
                </a:solidFill>
                <a:latin typeface="微软雅黑" panose="020B0503020204020204" charset="-122"/>
                <a:ea typeface="微软雅黑" panose="020B0503020204020204" charset="-122"/>
                <a:sym typeface="+mn-ea"/>
              </a:rPr>
              <a:t>从而产生电平的变化。</a:t>
            </a:r>
            <a:endParaRPr lang="en-US" altLang="zh-CN" sz="1600" spc="130" dirty="0" smtClean="0">
              <a:solidFill>
                <a:srgbClr val="445A44"/>
              </a:solidFill>
              <a:latin typeface="微软雅黑" panose="020B0503020204020204" charset="-122"/>
              <a:ea typeface="微软雅黑" panose="020B0503020204020204" charset="-122"/>
              <a:sym typeface="+mn-ea"/>
            </a:endParaRPr>
          </a:p>
          <a:p>
            <a:pPr fontAlgn="auto">
              <a:lnSpc>
                <a:spcPct val="150000"/>
              </a:lnSpc>
            </a:pPr>
            <a:r>
              <a:rPr lang="en-US" altLang="zh-CN" sz="1600" spc="130" dirty="0" smtClean="0">
                <a:solidFill>
                  <a:srgbClr val="445A44"/>
                </a:solidFill>
                <a:uFillTx/>
                <a:latin typeface="微软雅黑" panose="020B0503020204020204" charset="-122"/>
                <a:ea typeface="微软雅黑" panose="020B0503020204020204" charset="-122"/>
                <a:sym typeface="+mn-ea"/>
              </a:rPr>
              <a:t>2.</a:t>
            </a:r>
            <a:r>
              <a:rPr lang="zh-CN" altLang="en-US" sz="1600" spc="130" dirty="0" smtClean="0">
                <a:solidFill>
                  <a:srgbClr val="445A44"/>
                </a:solidFill>
                <a:uFillTx/>
                <a:latin typeface="微软雅黑" panose="020B0503020204020204" charset="-122"/>
                <a:ea typeface="微软雅黑" panose="020B0503020204020204" charset="-122"/>
                <a:sym typeface="+mn-ea"/>
              </a:rPr>
              <a:t>传输模块</a:t>
            </a:r>
            <a:endParaRPr lang="en-US" altLang="zh-CN" sz="1600" spc="130" dirty="0" smtClean="0">
              <a:solidFill>
                <a:srgbClr val="445A44"/>
              </a:solidFill>
              <a:uFillTx/>
              <a:latin typeface="微软雅黑" panose="020B0503020204020204" charset="-122"/>
              <a:ea typeface="微软雅黑" panose="020B0503020204020204" charset="-122"/>
              <a:sym typeface="+mn-ea"/>
            </a:endParaRPr>
          </a:p>
          <a:p>
            <a:pPr fontAlgn="auto">
              <a:lnSpc>
                <a:spcPct val="150000"/>
              </a:lnSpc>
            </a:pPr>
            <a:r>
              <a:rPr lang="zh-CN" altLang="en-US" sz="1600" spc="130" dirty="0">
                <a:solidFill>
                  <a:srgbClr val="445A44"/>
                </a:solidFill>
                <a:latin typeface="微软雅黑" panose="020B0503020204020204" charset="-122"/>
                <a:ea typeface="微软雅黑" panose="020B0503020204020204" charset="-122"/>
                <a:sym typeface="+mn-ea"/>
              </a:rPr>
              <a:t>心率示</a:t>
            </a:r>
            <a:r>
              <a:rPr lang="zh-CN" altLang="en-US" sz="1600" spc="130" dirty="0" smtClean="0">
                <a:solidFill>
                  <a:srgbClr val="445A44"/>
                </a:solidFill>
                <a:latin typeface="微软雅黑" panose="020B0503020204020204" charset="-122"/>
                <a:ea typeface="微软雅黑" panose="020B0503020204020204" charset="-122"/>
                <a:sym typeface="+mn-ea"/>
              </a:rPr>
              <a:t>数传输到手机</a:t>
            </a:r>
            <a:r>
              <a:rPr lang="en-US" altLang="zh-CN" sz="1600" spc="130" dirty="0" smtClean="0">
                <a:solidFill>
                  <a:srgbClr val="445A44"/>
                </a:solidFill>
                <a:latin typeface="微软雅黑" panose="020B0503020204020204" charset="-122"/>
                <a:ea typeface="微软雅黑" panose="020B0503020204020204" charset="-122"/>
                <a:sym typeface="+mn-ea"/>
              </a:rPr>
              <a:t>APP</a:t>
            </a:r>
            <a:r>
              <a:rPr lang="zh-CN" altLang="en-US" sz="1600" spc="130" dirty="0" smtClean="0">
                <a:solidFill>
                  <a:srgbClr val="445A44"/>
                </a:solidFill>
                <a:latin typeface="微软雅黑" panose="020B0503020204020204" charset="-122"/>
                <a:ea typeface="微软雅黑" panose="020B0503020204020204" charset="-122"/>
                <a:sym typeface="+mn-ea"/>
              </a:rPr>
              <a:t>采用的是</a:t>
            </a:r>
            <a:r>
              <a:rPr lang="en-US" altLang="zh-CN" sz="1600" spc="130" dirty="0" smtClean="0">
                <a:solidFill>
                  <a:srgbClr val="445A44"/>
                </a:solidFill>
                <a:latin typeface="微软雅黑" panose="020B0503020204020204" charset="-122"/>
                <a:ea typeface="微软雅黑" panose="020B0503020204020204" charset="-122"/>
                <a:sym typeface="+mn-ea"/>
              </a:rPr>
              <a:t>HC-05</a:t>
            </a:r>
            <a:r>
              <a:rPr lang="zh-CN" altLang="en-US" sz="1600" spc="130" dirty="0" smtClean="0">
                <a:solidFill>
                  <a:srgbClr val="445A44"/>
                </a:solidFill>
                <a:latin typeface="微软雅黑" panose="020B0503020204020204" charset="-122"/>
                <a:ea typeface="微软雅黑" panose="020B0503020204020204" charset="-122"/>
                <a:sym typeface="+mn-ea"/>
              </a:rPr>
              <a:t>蓝牙模块，其波特率采用的是</a:t>
            </a:r>
            <a:r>
              <a:rPr lang="en-US" altLang="zh-CN" sz="1600" spc="130" dirty="0" smtClean="0">
                <a:solidFill>
                  <a:srgbClr val="445A44"/>
                </a:solidFill>
                <a:latin typeface="微软雅黑" panose="020B0503020204020204" charset="-122"/>
                <a:ea typeface="微软雅黑" panose="020B0503020204020204" charset="-122"/>
                <a:sym typeface="+mn-ea"/>
              </a:rPr>
              <a:t>9600bps,</a:t>
            </a:r>
            <a:r>
              <a:rPr lang="zh-CN" altLang="en-US" sz="1600" spc="130" dirty="0" smtClean="0">
                <a:solidFill>
                  <a:srgbClr val="445A44"/>
                </a:solidFill>
                <a:latin typeface="微软雅黑" panose="020B0503020204020204" charset="-122"/>
                <a:ea typeface="微软雅黑" panose="020B0503020204020204" charset="-122"/>
                <a:sym typeface="+mn-ea"/>
              </a:rPr>
              <a:t>串行通信，为了方便可以将单片机的程序烧录其中。主要使用的引脚</a:t>
            </a:r>
            <a:r>
              <a:rPr lang="en-US" altLang="zh-CN" sz="1600" spc="130" dirty="0" smtClean="0">
                <a:solidFill>
                  <a:srgbClr val="445A44"/>
                </a:solidFill>
                <a:latin typeface="微软雅黑" panose="020B0503020204020204" charset="-122"/>
                <a:ea typeface="微软雅黑" panose="020B0503020204020204" charset="-122"/>
                <a:sym typeface="+mn-ea"/>
              </a:rPr>
              <a:t>4,5</a:t>
            </a:r>
            <a:r>
              <a:rPr lang="zh-CN" altLang="en-US" sz="1600" spc="130" dirty="0">
                <a:solidFill>
                  <a:srgbClr val="445A44"/>
                </a:solidFill>
                <a:latin typeface="微软雅黑" panose="020B0503020204020204" charset="-122"/>
                <a:ea typeface="微软雅黑" panose="020B0503020204020204" charset="-122"/>
                <a:sym typeface="+mn-ea"/>
              </a:rPr>
              <a:t>主要</a:t>
            </a:r>
            <a:r>
              <a:rPr lang="zh-CN" altLang="en-US" sz="1600" spc="130" dirty="0" smtClean="0">
                <a:solidFill>
                  <a:srgbClr val="445A44"/>
                </a:solidFill>
                <a:latin typeface="微软雅黑" panose="020B0503020204020204" charset="-122"/>
                <a:ea typeface="微软雅黑" panose="020B0503020204020204" charset="-122"/>
                <a:sym typeface="+mn-ea"/>
              </a:rPr>
              <a:t>是</a:t>
            </a:r>
            <a:r>
              <a:rPr lang="zh-CN" altLang="en-US" sz="1600" spc="130" dirty="0" smtClean="0">
                <a:solidFill>
                  <a:srgbClr val="445A44"/>
                </a:solidFill>
                <a:latin typeface="微软雅黑" panose="020B0503020204020204" charset="-122"/>
                <a:ea typeface="微软雅黑" panose="020B0503020204020204" charset="-122"/>
                <a:sym typeface="+mn-ea"/>
              </a:rPr>
              <a:t>跟单片机的</a:t>
            </a:r>
            <a:r>
              <a:rPr lang="en-US" altLang="zh-CN" sz="1600" spc="130" dirty="0" smtClean="0">
                <a:solidFill>
                  <a:srgbClr val="445A44"/>
                </a:solidFill>
                <a:latin typeface="微软雅黑" panose="020B0503020204020204" charset="-122"/>
                <a:ea typeface="微软雅黑" panose="020B0503020204020204" charset="-122"/>
                <a:sym typeface="+mn-ea"/>
              </a:rPr>
              <a:t>RXD</a:t>
            </a:r>
            <a:r>
              <a:rPr lang="zh-CN" altLang="en-US" sz="1600" spc="130" dirty="0" smtClean="0">
                <a:solidFill>
                  <a:srgbClr val="445A44"/>
                </a:solidFill>
                <a:latin typeface="微软雅黑" panose="020B0503020204020204" charset="-122"/>
                <a:ea typeface="微软雅黑" panose="020B0503020204020204" charset="-122"/>
                <a:sym typeface="+mn-ea"/>
              </a:rPr>
              <a:t>与</a:t>
            </a:r>
            <a:r>
              <a:rPr lang="en-US" altLang="zh-CN" sz="1600" spc="130" dirty="0" smtClean="0">
                <a:solidFill>
                  <a:srgbClr val="445A44"/>
                </a:solidFill>
                <a:latin typeface="微软雅黑" panose="020B0503020204020204" charset="-122"/>
                <a:ea typeface="微软雅黑" panose="020B0503020204020204" charset="-122"/>
                <a:sym typeface="+mn-ea"/>
              </a:rPr>
              <a:t>TXD</a:t>
            </a:r>
            <a:r>
              <a:rPr lang="zh-CN" altLang="en-US" sz="1600" spc="130" dirty="0" smtClean="0">
                <a:solidFill>
                  <a:srgbClr val="445A44"/>
                </a:solidFill>
                <a:latin typeface="微软雅黑" panose="020B0503020204020204" charset="-122"/>
                <a:ea typeface="微软雅黑" panose="020B0503020204020204" charset="-122"/>
                <a:sym typeface="+mn-ea"/>
              </a:rPr>
              <a:t>引脚相连</a:t>
            </a:r>
            <a:endParaRPr lang="en-US" altLang="zh-CN" sz="1600" spc="130" dirty="0" smtClean="0">
              <a:solidFill>
                <a:srgbClr val="445A44"/>
              </a:solidFill>
              <a:latin typeface="微软雅黑" panose="020B0503020204020204" charset="-122"/>
              <a:ea typeface="微软雅黑" panose="020B0503020204020204" charset="-122"/>
              <a:sym typeface="+mn-ea"/>
            </a:endParaRPr>
          </a:p>
          <a:p>
            <a:pPr fontAlgn="auto">
              <a:lnSpc>
                <a:spcPct val="150000"/>
              </a:lnSpc>
            </a:pPr>
            <a:r>
              <a:rPr lang="en-US" altLang="zh-CN" sz="1600" spc="130" dirty="0" smtClean="0">
                <a:solidFill>
                  <a:srgbClr val="445A44"/>
                </a:solidFill>
                <a:uFillTx/>
                <a:latin typeface="微软雅黑" panose="020B0503020204020204" charset="-122"/>
                <a:ea typeface="微软雅黑" panose="020B0503020204020204" charset="-122"/>
                <a:sym typeface="+mn-ea"/>
              </a:rPr>
              <a:t>3.</a:t>
            </a:r>
            <a:r>
              <a:rPr lang="zh-CN" altLang="en-US" sz="1600" spc="130" dirty="0" smtClean="0">
                <a:solidFill>
                  <a:srgbClr val="445A44"/>
                </a:solidFill>
                <a:latin typeface="微软雅黑" panose="020B0503020204020204" charset="-122"/>
                <a:ea typeface="微软雅黑" panose="020B0503020204020204" charset="-122"/>
                <a:sym typeface="+mn-ea"/>
              </a:rPr>
              <a:t>显示模块</a:t>
            </a:r>
            <a:endParaRPr lang="en-US" altLang="zh-CN" sz="1600" spc="130" dirty="0" smtClean="0">
              <a:solidFill>
                <a:srgbClr val="445A44"/>
              </a:solidFill>
              <a:latin typeface="微软雅黑" panose="020B0503020204020204" charset="-122"/>
              <a:ea typeface="微软雅黑" panose="020B0503020204020204" charset="-122"/>
              <a:sym typeface="+mn-ea"/>
            </a:endParaRPr>
          </a:p>
          <a:p>
            <a:pPr fontAlgn="auto">
              <a:lnSpc>
                <a:spcPct val="150000"/>
              </a:lnSpc>
            </a:pPr>
            <a:r>
              <a:rPr lang="zh-CN" altLang="en-US" sz="1600" spc="130" dirty="0">
                <a:solidFill>
                  <a:srgbClr val="445A44"/>
                </a:solidFill>
                <a:latin typeface="微软雅黑" panose="020B0503020204020204" charset="-122"/>
                <a:ea typeface="微软雅黑" panose="020B0503020204020204" charset="-122"/>
                <a:sym typeface="+mn-ea"/>
              </a:rPr>
              <a:t>使用</a:t>
            </a:r>
            <a:r>
              <a:rPr lang="zh-CN" altLang="en-US" sz="1600" spc="130" dirty="0" smtClean="0">
                <a:solidFill>
                  <a:srgbClr val="445A44"/>
                </a:solidFill>
                <a:latin typeface="微软雅黑" panose="020B0503020204020204" charset="-122"/>
                <a:ea typeface="微软雅黑" panose="020B0503020204020204" charset="-122"/>
                <a:sym typeface="+mn-ea"/>
              </a:rPr>
              <a:t>的是</a:t>
            </a:r>
            <a:r>
              <a:rPr lang="en-US" altLang="zh-CN" sz="1600" spc="130" dirty="0" smtClean="0">
                <a:solidFill>
                  <a:srgbClr val="445A44"/>
                </a:solidFill>
                <a:latin typeface="微软雅黑" panose="020B0503020204020204" charset="-122"/>
                <a:ea typeface="微软雅黑" panose="020B0503020204020204" charset="-122"/>
                <a:sym typeface="+mn-ea"/>
              </a:rPr>
              <a:t>LCD1602</a:t>
            </a:r>
            <a:r>
              <a:rPr lang="zh-CN" altLang="en-US" sz="1600" spc="130" dirty="0" smtClean="0">
                <a:solidFill>
                  <a:srgbClr val="445A44"/>
                </a:solidFill>
                <a:latin typeface="微软雅黑" panose="020B0503020204020204" charset="-122"/>
                <a:ea typeface="微软雅黑" panose="020B0503020204020204" charset="-122"/>
                <a:sym typeface="+mn-ea"/>
              </a:rPr>
              <a:t>液晶显示屏，</a:t>
            </a:r>
            <a:r>
              <a:rPr lang="en-US" altLang="zh-CN" sz="1600" spc="130" dirty="0" smtClean="0">
                <a:solidFill>
                  <a:srgbClr val="445A44"/>
                </a:solidFill>
                <a:latin typeface="微软雅黑" panose="020B0503020204020204" charset="-122"/>
                <a:ea typeface="微软雅黑" panose="020B0503020204020204" charset="-122"/>
                <a:sym typeface="+mn-ea"/>
              </a:rPr>
              <a:t>7-14</a:t>
            </a:r>
            <a:r>
              <a:rPr lang="zh-CN" altLang="en-US" sz="1600" spc="130" dirty="0" smtClean="0">
                <a:solidFill>
                  <a:srgbClr val="445A44"/>
                </a:solidFill>
                <a:latin typeface="微软雅黑" panose="020B0503020204020204" charset="-122"/>
                <a:ea typeface="微软雅黑" panose="020B0503020204020204" charset="-122"/>
                <a:sym typeface="+mn-ea"/>
              </a:rPr>
              <a:t>脚与单片机的</a:t>
            </a:r>
            <a:r>
              <a:rPr lang="en-US" altLang="zh-CN" sz="1600" spc="130" dirty="0" smtClean="0">
                <a:solidFill>
                  <a:srgbClr val="445A44"/>
                </a:solidFill>
                <a:latin typeface="微软雅黑" panose="020B0503020204020204" charset="-122"/>
                <a:ea typeface="微软雅黑" panose="020B0503020204020204" charset="-122"/>
                <a:sym typeface="+mn-ea"/>
              </a:rPr>
              <a:t>40-32</a:t>
            </a:r>
            <a:r>
              <a:rPr lang="zh-CN" altLang="en-US" sz="1600" spc="130" dirty="0" smtClean="0">
                <a:solidFill>
                  <a:srgbClr val="445A44"/>
                </a:solidFill>
                <a:latin typeface="微软雅黑" panose="020B0503020204020204" charset="-122"/>
                <a:ea typeface="微软雅黑" panose="020B0503020204020204" charset="-122"/>
                <a:sym typeface="+mn-ea"/>
              </a:rPr>
              <a:t>引脚相连</a:t>
            </a:r>
            <a:endParaRPr lang="en-US" altLang="zh-CN" sz="1600" spc="130" dirty="0">
              <a:solidFill>
                <a:srgbClr val="445A44"/>
              </a:solidFill>
              <a:uFillTx/>
              <a:latin typeface="微软雅黑" panose="020B0503020204020204" charset="-122"/>
              <a:ea typeface="微软雅黑" panose="020B0503020204020204" charset="-122"/>
              <a:sym typeface="+mn-ea"/>
            </a:endParaRPr>
          </a:p>
          <a:p>
            <a:pPr fontAlgn="auto">
              <a:lnSpc>
                <a:spcPct val="150000"/>
              </a:lnSpc>
            </a:pPr>
            <a:endParaRPr lang="zh-CN" altLang="en-US" sz="1600" spc="130" dirty="0">
              <a:solidFill>
                <a:srgbClr val="445A44"/>
              </a:solidFill>
              <a:uFillTx/>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4"/>
          <a:stretch>
            <a:fillRect/>
          </a:stretch>
        </p:blipFill>
        <p:spPr>
          <a:xfrm>
            <a:off x="8044873" y="2745678"/>
            <a:ext cx="3009958" cy="1669334"/>
          </a:xfrm>
          <a:prstGeom prst="rect">
            <a:avLst/>
          </a:prstGeom>
        </p:spPr>
      </p:pic>
      <p:pic>
        <p:nvPicPr>
          <p:cNvPr id="4" name="图片 3"/>
          <p:cNvPicPr>
            <a:picLocks noChangeAspect="1"/>
          </p:cNvPicPr>
          <p:nvPr/>
        </p:nvPicPr>
        <p:blipFill>
          <a:blip r:embed="rId5"/>
          <a:stretch>
            <a:fillRect/>
          </a:stretch>
        </p:blipFill>
        <p:spPr>
          <a:xfrm>
            <a:off x="8044873" y="590550"/>
            <a:ext cx="3009958" cy="2288770"/>
          </a:xfrm>
          <a:prstGeom prst="rect">
            <a:avLst/>
          </a:prstGeom>
        </p:spPr>
      </p:pic>
      <p:pic>
        <p:nvPicPr>
          <p:cNvPr id="5" name="图片 4"/>
          <p:cNvPicPr>
            <a:picLocks noChangeAspect="1"/>
          </p:cNvPicPr>
          <p:nvPr/>
        </p:nvPicPr>
        <p:blipFill>
          <a:blip r:embed="rId6"/>
          <a:stretch>
            <a:fillRect/>
          </a:stretch>
        </p:blipFill>
        <p:spPr>
          <a:xfrm>
            <a:off x="8044873" y="4415012"/>
            <a:ext cx="3009958" cy="2094634"/>
          </a:xfrm>
          <a:prstGeom prst="rect">
            <a:avLst/>
          </a:prstGeom>
        </p:spPr>
      </p:pic>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5"/>
  <p:tag name="KSO_WM_TEMPLATE_CATEGORY" val="diagram"/>
  <p:tag name="KSO_WM_TEMPLATE_INDEX" val="160426"/>
  <p:tag name="KSO_WM_UNIT_INDEX" val="5"/>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5_1"/>
  <p:tag name="KSO_WM_UNIT_ID" val="256*m_h_f*1_5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6"/>
  <p:tag name="KSO_WM_UNIT_ID" val="256*m_i*1_6"/>
  <p:tag name="KSO_WM_UNIT_CLEAR" val="1"/>
  <p:tag name="KSO_WM_UNIT_LAYERLEVEL" val="1_1"/>
  <p:tag name="KSO_WM_BEAUTIFY_FLAG" val="#wm#"/>
  <p:tag name="KSO_WM_DIAGRAM_GROUP_CODE" val="m1-1"/>
  <p:tag name="KSO_WM_UNIT_FILL_FORE_SCHEMECOLOR_INDEX" val="8"/>
  <p:tag name="KSO_WM_UNIT_FILL_TYPE" val="1"/>
  <p:tag name="KSO_WM_UNIT_LINE_FORE_SCHEMECOLOR_INDEX" val="8"/>
  <p:tag name="KSO_WM_UNIT_LINE_FILL_TYPE" val="2"/>
  <p:tag name="KSO_WM_UNIT_TEXT_FILL_FORE_SCHEMECOLOR_INDEX" val="14"/>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4_1"/>
  <p:tag name="KSO_WM_UNIT_ID" val="256*m_h_f*1_4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5"/>
  <p:tag name="KSO_WM_UNIT_ID" val="256*m_i*1_5"/>
  <p:tag name="KSO_WM_UNIT_CLEAR" val="1"/>
  <p:tag name="KSO_WM_UNIT_LAYERLEVEL" val="1_1"/>
  <p:tag name="KSO_WM_BEAUTIFY_FLAG" val="#wm#"/>
  <p:tag name="KSO_WM_DIAGRAM_GROUP_CODE" val="m1-1"/>
  <p:tag name="KSO_WM_UNIT_FILL_FORE_SCHEMECOLOR_INDEX" val="6"/>
  <p:tag name="KSO_WM_UNIT_FILL_TYPE" val="1"/>
  <p:tag name="KSO_WM_UNIT_LINE_FORE_SCHEMECOLOR_INDEX" val="6"/>
  <p:tag name="KSO_WM_UNIT_LINE_FILL_TYPE" val="2"/>
  <p:tag name="KSO_WM_UNIT_TEXT_FILL_FORE_SCHEMECOLOR_INDEX" val="14"/>
  <p:tag name="KSO_WM_UNIT_TEXT_FILL_TYPE" val="1"/>
  <p:tag name="KSO_WM_UNIT_USESOURCEFORMAT_APPLY" val="0"/>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2_1"/>
  <p:tag name="KSO_WM_UNIT_ID" val="256*m_h_f*1_2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4"/>
  <p:tag name="KSO_WM_UNIT_ID" val="256*m_i*1_4"/>
  <p:tag name="KSO_WM_UNIT_CLEAR" val="1"/>
  <p:tag name="KSO_WM_UNIT_LAYERLEVEL" val="1_1"/>
  <p:tag name="KSO_WM_BEAUTIFY_FLAG" val="#wm#"/>
  <p:tag name="KSO_WM_DIAGRAM_GROUP_CODE" val="m1-1"/>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 name="KSO_WM_UNIT_USESOURCEFORMAT_APPLY" val="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3_1"/>
  <p:tag name="KSO_WM_UNIT_ID" val="256*m_h_f*1_3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1_1"/>
  <p:tag name="KSO_WM_UNIT_ID" val="256*m_h_f*1_1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3"/>
  <p:tag name="KSO_WM_UNIT_ID" val="256*m_i*1_3"/>
  <p:tag name="KSO_WM_UNIT_CLEAR" val="1"/>
  <p:tag name="KSO_WM_UNIT_LAYERLEVEL" val="1_1"/>
  <p:tag name="KSO_WM_BEAUTIFY_FLAG" val="#wm#"/>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SLIDE_ID" val="diagram160426_1"/>
  <p:tag name="KSO_WM_SLIDE_INDEX" val="1"/>
  <p:tag name="KSO_WM_SLIDE_ITEM_CNT" val="6"/>
  <p:tag name="KSO_WM_SLIDE_LAYOUT" val="m_a"/>
  <p:tag name="KSO_WM_SLIDE_LAYOUT_CNT" val="1_1"/>
  <p:tag name="KSO_WM_SLIDE_TYPE" val="contents"/>
  <p:tag name="KSO_WM_BEAUTIFY_FLAG" val="#wm#"/>
  <p:tag name="KSO_WM_TEMPLATE_CATEGORY" val="diagram"/>
  <p:tag name="KSO_WM_TEMPLATE_INDEX" val="160426"/>
  <p:tag name="KSO_WM_DIAGRAM_GROUP_CODE" val="m1-1"/>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10"/>
  <p:tag name="KSO_WM_TEMPLATE_CATEGORY" val="diagram"/>
  <p:tag name="KSO_WM_TEMPLATE_INDEX" val="160426"/>
  <p:tag name="KSO_WM_UNIT_INDEX" val="1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15"/>
  <p:tag name="KSO_WM_TEMPLATE_CATEGORY" val="diagram"/>
  <p:tag name="KSO_WM_TEMPLATE_INDEX" val="160426"/>
  <p:tag name="KSO_WM_UNIT_INDEX" val="15"/>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0426"/>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20"/>
  <p:tag name="KSO_WM_TEMPLATE_CATEGORY" val="diagram"/>
  <p:tag name="KSO_WM_TEMPLATE_INDEX" val="160426"/>
  <p:tag name="KSO_WM_UNIT_INDEX" val="2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31"/>
  <p:tag name="KSO_WM_TEMPLATE_CATEGORY" val="diagram"/>
  <p:tag name="KSO_WM_TEMPLATE_INDEX" val="160426"/>
  <p:tag name="KSO_WM_UNIT_INDEX" val="3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426_1*i*36"/>
  <p:tag name="KSO_WM_TEMPLATE_CATEGORY" val="diagram"/>
  <p:tag name="KSO_WM_TEMPLATE_INDEX" val="160426"/>
  <p:tag name="KSO_WM_UNIT_INDEX" val="36"/>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10"/>
  <p:tag name="KSO_WM_UNIT_ID" val="256*m_i*1_10"/>
  <p:tag name="KSO_WM_UNIT_CLEAR" val="1"/>
  <p:tag name="KSO_WM_UNIT_LAYERLEVEL" val="1_1"/>
  <p:tag name="KSO_WM_BEAUTIFY_FLAG" val="#wm#"/>
  <p:tag name="KSO_WM_DIAGRAM_GROUP_CODE" val="m1-1"/>
  <p:tag name="KSO_WM_UNIT_FILL_FORE_SCHEMECOLOR_INDEX" val="10"/>
  <p:tag name="KSO_WM_UNIT_FILL_TYPE" val="1"/>
  <p:tag name="KSO_WM_UNIT_LINE_FORE_SCHEMECOLOR_INDEX" val="10"/>
  <p:tag name="KSO_WM_UNIT_LINE_FILL_TYPE" val="2"/>
  <p:tag name="KSO_WM_UNIT_TEXT_FILL_FORE_SCHEMECOLOR_INDEX" val="14"/>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h_f"/>
  <p:tag name="KSO_WM_UNIT_INDEX" val="1_6_1"/>
  <p:tag name="KSO_WM_UNIT_ID" val="256*m_h_f*1_6_1"/>
  <p:tag name="KSO_WM_UNIT_CLEAR" val="1"/>
  <p:tag name="KSO_WM_UNIT_LAYERLEVEL" val="1_1_1"/>
  <p:tag name="KSO_WM_UNIT_VALUE" val="39"/>
  <p:tag name="KSO_WM_UNIT_HIGHLIGHT" val="0"/>
  <p:tag name="KSO_WM_UNIT_COMPATIBLE" val="0"/>
  <p:tag name="KSO_WM_UNIT_PRESET_TEXT" val="LOREM IPSUM DOLOR SIT AMET, CONSECTETUR ADIPISICING ELIT"/>
  <p:tag name="KSO_WM_BEAUTIFY_FLAG" val="#wm#"/>
  <p:tag name="KSO_WM_DIAGRAM_GROUP_CODE" val="m1-1"/>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26"/>
  <p:tag name="KSO_WM_UNIT_TYPE" val="m_i"/>
  <p:tag name="KSO_WM_UNIT_INDEX" val="1_9"/>
  <p:tag name="KSO_WM_UNIT_ID" val="256*m_i*1_9"/>
  <p:tag name="KSO_WM_UNIT_CLEAR" val="1"/>
  <p:tag name="KSO_WM_UNIT_LAYERLEVEL" val="1_1"/>
  <p:tag name="KSO_WM_BEAUTIFY_FLAG" val="#wm#"/>
  <p:tag name="KSO_WM_DIAGRAM_GROUP_CODE" val="m1-1"/>
  <p:tag name="KSO_WM_UNIT_FILL_FORE_SCHEMECOLOR_INDEX" val="9"/>
  <p:tag name="KSO_WM_UNIT_FILL_TYPE" val="1"/>
  <p:tag name="KSO_WM_UNIT_LINE_FORE_SCHEMECOLOR_INDEX" val="9"/>
  <p:tag name="KSO_WM_UNIT_LINE_FILL_TYPE" val="2"/>
  <p:tag name="KSO_WM_UNIT_TEXT_FILL_FORE_SCHEMECOLOR_INDEX" val="14"/>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986</Words>
  <Application>Microsoft Office PowerPoint</Application>
  <PresentationFormat>宽屏</PresentationFormat>
  <Paragraphs>100</Paragraphs>
  <Slides>20</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zhangfangjing</dc:creator>
  <cp:lastModifiedBy>恰同学 少年</cp:lastModifiedBy>
  <cp:revision>49</cp:revision>
  <dcterms:created xsi:type="dcterms:W3CDTF">2018-02-26T08:09:00Z</dcterms:created>
  <dcterms:modified xsi:type="dcterms:W3CDTF">2018-06-13T08:33:03Z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2052-10.1.0.7223</vt:lpwstr>
  </property>
</Properties>
</file>